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7" r:id="rId2"/>
    <p:sldId id="256" r:id="rId3"/>
    <p:sldId id="277" r:id="rId4"/>
    <p:sldId id="265" r:id="rId5"/>
    <p:sldId id="295" r:id="rId6"/>
    <p:sldId id="275" r:id="rId7"/>
    <p:sldId id="273" r:id="rId8"/>
    <p:sldId id="278" r:id="rId9"/>
    <p:sldId id="283" r:id="rId10"/>
    <p:sldId id="284" r:id="rId11"/>
    <p:sldId id="279" r:id="rId12"/>
    <p:sldId id="286" r:id="rId13"/>
    <p:sldId id="280" r:id="rId14"/>
    <p:sldId id="281" r:id="rId15"/>
    <p:sldId id="296" r:id="rId16"/>
    <p:sldId id="282" r:id="rId17"/>
    <p:sldId id="276" r:id="rId18"/>
    <p:sldId id="257" r:id="rId19"/>
    <p:sldId id="287" r:id="rId20"/>
    <p:sldId id="288" r:id="rId21"/>
    <p:sldId id="274" r:id="rId22"/>
    <p:sldId id="289" r:id="rId23"/>
    <p:sldId id="262" r:id="rId24"/>
    <p:sldId id="263" r:id="rId25"/>
    <p:sldId id="264" r:id="rId26"/>
    <p:sldId id="266" r:id="rId27"/>
    <p:sldId id="267" r:id="rId28"/>
    <p:sldId id="290" r:id="rId29"/>
    <p:sldId id="291" r:id="rId30"/>
    <p:sldId id="268" r:id="rId31"/>
    <p:sldId id="269" r:id="rId32"/>
    <p:sldId id="270" r:id="rId33"/>
    <p:sldId id="260" r:id="rId34"/>
    <p:sldId id="259" r:id="rId35"/>
    <p:sldId id="261" r:id="rId36"/>
    <p:sldId id="292" r:id="rId37"/>
    <p:sldId id="293" r:id="rId38"/>
    <p:sldId id="298" r:id="rId39"/>
    <p:sldId id="299"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C4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6" d="100"/>
          <a:sy n="76" d="100"/>
        </p:scale>
        <p:origin x="869"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CCE16-723F-B1D0-8515-F119A0FDF8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69597F-1757-ACD6-B438-34F8C45C5C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761206-337A-D7EB-5F8C-175A19B4FC31}"/>
              </a:ext>
            </a:extLst>
          </p:cNvPr>
          <p:cNvSpPr>
            <a:spLocks noGrp="1"/>
          </p:cNvSpPr>
          <p:nvPr>
            <p:ph type="dt" sz="half" idx="10"/>
          </p:nvPr>
        </p:nvSpPr>
        <p:spPr/>
        <p:txBody>
          <a:bodyPr/>
          <a:lstStyle/>
          <a:p>
            <a:fld id="{A4EEC30D-7E46-460B-B82A-4F8CA1A42A70}" type="datetimeFigureOut">
              <a:rPr lang="en-US" smtClean="0"/>
              <a:t>1/27/2026</a:t>
            </a:fld>
            <a:endParaRPr lang="en-US" dirty="0"/>
          </a:p>
        </p:txBody>
      </p:sp>
      <p:sp>
        <p:nvSpPr>
          <p:cNvPr id="5" name="Footer Placeholder 4">
            <a:extLst>
              <a:ext uri="{FF2B5EF4-FFF2-40B4-BE49-F238E27FC236}">
                <a16:creationId xmlns:a16="http://schemas.microsoft.com/office/drawing/2014/main" id="{3339F6EF-B6CD-80A9-3963-FBF195F464F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7A65A8-DABC-A46C-BF20-BC7AF039DB72}"/>
              </a:ext>
            </a:extLst>
          </p:cNvPr>
          <p:cNvSpPr>
            <a:spLocks noGrp="1"/>
          </p:cNvSpPr>
          <p:nvPr>
            <p:ph type="sldNum" sz="quarter" idx="12"/>
          </p:nvPr>
        </p:nvSpPr>
        <p:spPr/>
        <p:txBody>
          <a:bodyPr/>
          <a:lstStyle/>
          <a:p>
            <a:fld id="{1FECEA2A-7B73-4406-A9FB-B2BF38018EFC}" type="slidenum">
              <a:rPr lang="en-US" smtClean="0"/>
              <a:t>‹#›</a:t>
            </a:fld>
            <a:endParaRPr lang="en-US" dirty="0"/>
          </a:p>
        </p:txBody>
      </p:sp>
    </p:spTree>
    <p:extLst>
      <p:ext uri="{BB962C8B-B14F-4D97-AF65-F5344CB8AC3E}">
        <p14:creationId xmlns:p14="http://schemas.microsoft.com/office/powerpoint/2010/main" val="2699603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FB85C-3B0B-BA15-CDAF-E494AB336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B2F216-1746-7A72-328D-E6F7BFA1A7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087527-C1B5-CA64-94CA-4443CCA51449}"/>
              </a:ext>
            </a:extLst>
          </p:cNvPr>
          <p:cNvSpPr>
            <a:spLocks noGrp="1"/>
          </p:cNvSpPr>
          <p:nvPr>
            <p:ph type="dt" sz="half" idx="10"/>
          </p:nvPr>
        </p:nvSpPr>
        <p:spPr/>
        <p:txBody>
          <a:bodyPr/>
          <a:lstStyle/>
          <a:p>
            <a:fld id="{A4EEC30D-7E46-460B-B82A-4F8CA1A42A70}" type="datetimeFigureOut">
              <a:rPr lang="en-US" smtClean="0"/>
              <a:t>1/27/2026</a:t>
            </a:fld>
            <a:endParaRPr lang="en-US" dirty="0"/>
          </a:p>
        </p:txBody>
      </p:sp>
      <p:sp>
        <p:nvSpPr>
          <p:cNvPr id="5" name="Footer Placeholder 4">
            <a:extLst>
              <a:ext uri="{FF2B5EF4-FFF2-40B4-BE49-F238E27FC236}">
                <a16:creationId xmlns:a16="http://schemas.microsoft.com/office/drawing/2014/main" id="{544BA517-A37D-E37F-F72D-D2FC092404F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EA68C3-CA73-7A21-4203-41746692778F}"/>
              </a:ext>
            </a:extLst>
          </p:cNvPr>
          <p:cNvSpPr>
            <a:spLocks noGrp="1"/>
          </p:cNvSpPr>
          <p:nvPr>
            <p:ph type="sldNum" sz="quarter" idx="12"/>
          </p:nvPr>
        </p:nvSpPr>
        <p:spPr/>
        <p:txBody>
          <a:bodyPr/>
          <a:lstStyle/>
          <a:p>
            <a:fld id="{1FECEA2A-7B73-4406-A9FB-B2BF38018EFC}" type="slidenum">
              <a:rPr lang="en-US" smtClean="0"/>
              <a:t>‹#›</a:t>
            </a:fld>
            <a:endParaRPr lang="en-US" dirty="0"/>
          </a:p>
        </p:txBody>
      </p:sp>
    </p:spTree>
    <p:extLst>
      <p:ext uri="{BB962C8B-B14F-4D97-AF65-F5344CB8AC3E}">
        <p14:creationId xmlns:p14="http://schemas.microsoft.com/office/powerpoint/2010/main" val="1455833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9127B0-90AF-57C8-72DF-4F3A593DB9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D68BF4-DD48-170E-12B1-B5541CC2D5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4B0EB-A386-39FD-19B1-628CDB06EAE7}"/>
              </a:ext>
            </a:extLst>
          </p:cNvPr>
          <p:cNvSpPr>
            <a:spLocks noGrp="1"/>
          </p:cNvSpPr>
          <p:nvPr>
            <p:ph type="dt" sz="half" idx="10"/>
          </p:nvPr>
        </p:nvSpPr>
        <p:spPr/>
        <p:txBody>
          <a:bodyPr/>
          <a:lstStyle/>
          <a:p>
            <a:fld id="{A4EEC30D-7E46-460B-B82A-4F8CA1A42A70}" type="datetimeFigureOut">
              <a:rPr lang="en-US" smtClean="0"/>
              <a:t>1/27/2026</a:t>
            </a:fld>
            <a:endParaRPr lang="en-US" dirty="0"/>
          </a:p>
        </p:txBody>
      </p:sp>
      <p:sp>
        <p:nvSpPr>
          <p:cNvPr id="5" name="Footer Placeholder 4">
            <a:extLst>
              <a:ext uri="{FF2B5EF4-FFF2-40B4-BE49-F238E27FC236}">
                <a16:creationId xmlns:a16="http://schemas.microsoft.com/office/drawing/2014/main" id="{F150B8AB-A91F-B2AF-E2A9-23F1CB4604D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AFFD27F-31B4-C634-CBEC-93B839E5CDC4}"/>
              </a:ext>
            </a:extLst>
          </p:cNvPr>
          <p:cNvSpPr>
            <a:spLocks noGrp="1"/>
          </p:cNvSpPr>
          <p:nvPr>
            <p:ph type="sldNum" sz="quarter" idx="12"/>
          </p:nvPr>
        </p:nvSpPr>
        <p:spPr/>
        <p:txBody>
          <a:bodyPr/>
          <a:lstStyle/>
          <a:p>
            <a:fld id="{1FECEA2A-7B73-4406-A9FB-B2BF38018EFC}" type="slidenum">
              <a:rPr lang="en-US" smtClean="0"/>
              <a:t>‹#›</a:t>
            </a:fld>
            <a:endParaRPr lang="en-US" dirty="0"/>
          </a:p>
        </p:txBody>
      </p:sp>
    </p:spTree>
    <p:extLst>
      <p:ext uri="{BB962C8B-B14F-4D97-AF65-F5344CB8AC3E}">
        <p14:creationId xmlns:p14="http://schemas.microsoft.com/office/powerpoint/2010/main" val="1794655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6AB96-7C18-CAC3-C493-F9359B0ECA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2C5B24-947C-4624-4C54-DD57C0D2A1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B39EF2-4593-1D0D-9248-4FC5F4791156}"/>
              </a:ext>
            </a:extLst>
          </p:cNvPr>
          <p:cNvSpPr>
            <a:spLocks noGrp="1"/>
          </p:cNvSpPr>
          <p:nvPr>
            <p:ph type="dt" sz="half" idx="10"/>
          </p:nvPr>
        </p:nvSpPr>
        <p:spPr/>
        <p:txBody>
          <a:bodyPr/>
          <a:lstStyle/>
          <a:p>
            <a:fld id="{A4EEC30D-7E46-460B-B82A-4F8CA1A42A70}" type="datetimeFigureOut">
              <a:rPr lang="en-US" smtClean="0"/>
              <a:t>1/27/2026</a:t>
            </a:fld>
            <a:endParaRPr lang="en-US" dirty="0"/>
          </a:p>
        </p:txBody>
      </p:sp>
      <p:sp>
        <p:nvSpPr>
          <p:cNvPr id="5" name="Footer Placeholder 4">
            <a:extLst>
              <a:ext uri="{FF2B5EF4-FFF2-40B4-BE49-F238E27FC236}">
                <a16:creationId xmlns:a16="http://schemas.microsoft.com/office/drawing/2014/main" id="{46D143D6-A000-16CC-C9D6-1FC5EB49F3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9FF741-7596-4498-B3D3-6E531ACA08E9}"/>
              </a:ext>
            </a:extLst>
          </p:cNvPr>
          <p:cNvSpPr>
            <a:spLocks noGrp="1"/>
          </p:cNvSpPr>
          <p:nvPr>
            <p:ph type="sldNum" sz="quarter" idx="12"/>
          </p:nvPr>
        </p:nvSpPr>
        <p:spPr/>
        <p:txBody>
          <a:bodyPr/>
          <a:lstStyle/>
          <a:p>
            <a:fld id="{1FECEA2A-7B73-4406-A9FB-B2BF38018EFC}" type="slidenum">
              <a:rPr lang="en-US" smtClean="0"/>
              <a:t>‹#›</a:t>
            </a:fld>
            <a:endParaRPr lang="en-US" dirty="0"/>
          </a:p>
        </p:txBody>
      </p:sp>
    </p:spTree>
    <p:extLst>
      <p:ext uri="{BB962C8B-B14F-4D97-AF65-F5344CB8AC3E}">
        <p14:creationId xmlns:p14="http://schemas.microsoft.com/office/powerpoint/2010/main" val="3706401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A4A1A-3B5C-483A-CC80-0E246665F1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D6770B-F527-D6D7-E737-B58A2119B7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455B14-B901-58C4-DAAF-3FC2A3634969}"/>
              </a:ext>
            </a:extLst>
          </p:cNvPr>
          <p:cNvSpPr>
            <a:spLocks noGrp="1"/>
          </p:cNvSpPr>
          <p:nvPr>
            <p:ph type="dt" sz="half" idx="10"/>
          </p:nvPr>
        </p:nvSpPr>
        <p:spPr/>
        <p:txBody>
          <a:bodyPr/>
          <a:lstStyle/>
          <a:p>
            <a:fld id="{A4EEC30D-7E46-460B-B82A-4F8CA1A42A70}" type="datetimeFigureOut">
              <a:rPr lang="en-US" smtClean="0"/>
              <a:t>1/27/2026</a:t>
            </a:fld>
            <a:endParaRPr lang="en-US" dirty="0"/>
          </a:p>
        </p:txBody>
      </p:sp>
      <p:sp>
        <p:nvSpPr>
          <p:cNvPr id="5" name="Footer Placeholder 4">
            <a:extLst>
              <a:ext uri="{FF2B5EF4-FFF2-40B4-BE49-F238E27FC236}">
                <a16:creationId xmlns:a16="http://schemas.microsoft.com/office/drawing/2014/main" id="{9888E332-E3E5-D9E7-2826-0701595343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63322B-BCAB-B771-AFA5-F687F54A3F6E}"/>
              </a:ext>
            </a:extLst>
          </p:cNvPr>
          <p:cNvSpPr>
            <a:spLocks noGrp="1"/>
          </p:cNvSpPr>
          <p:nvPr>
            <p:ph type="sldNum" sz="quarter" idx="12"/>
          </p:nvPr>
        </p:nvSpPr>
        <p:spPr/>
        <p:txBody>
          <a:bodyPr/>
          <a:lstStyle/>
          <a:p>
            <a:fld id="{1FECEA2A-7B73-4406-A9FB-B2BF38018EFC}" type="slidenum">
              <a:rPr lang="en-US" smtClean="0"/>
              <a:t>‹#›</a:t>
            </a:fld>
            <a:endParaRPr lang="en-US" dirty="0"/>
          </a:p>
        </p:txBody>
      </p:sp>
    </p:spTree>
    <p:extLst>
      <p:ext uri="{BB962C8B-B14F-4D97-AF65-F5344CB8AC3E}">
        <p14:creationId xmlns:p14="http://schemas.microsoft.com/office/powerpoint/2010/main" val="3399830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AF9F-C3EE-2ACB-B88D-C8394DCF5F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333E93-002C-89F4-127A-72701D79D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814FCE-1168-C241-B6AA-87C32840DB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CDF795-74A3-30DA-5F85-10AA1D89C4FB}"/>
              </a:ext>
            </a:extLst>
          </p:cNvPr>
          <p:cNvSpPr>
            <a:spLocks noGrp="1"/>
          </p:cNvSpPr>
          <p:nvPr>
            <p:ph type="dt" sz="half" idx="10"/>
          </p:nvPr>
        </p:nvSpPr>
        <p:spPr/>
        <p:txBody>
          <a:bodyPr/>
          <a:lstStyle/>
          <a:p>
            <a:fld id="{A4EEC30D-7E46-460B-B82A-4F8CA1A42A70}" type="datetimeFigureOut">
              <a:rPr lang="en-US" smtClean="0"/>
              <a:t>1/27/2026</a:t>
            </a:fld>
            <a:endParaRPr lang="en-US" dirty="0"/>
          </a:p>
        </p:txBody>
      </p:sp>
      <p:sp>
        <p:nvSpPr>
          <p:cNvPr id="6" name="Footer Placeholder 5">
            <a:extLst>
              <a:ext uri="{FF2B5EF4-FFF2-40B4-BE49-F238E27FC236}">
                <a16:creationId xmlns:a16="http://schemas.microsoft.com/office/drawing/2014/main" id="{56AEC00A-AA5B-4AF1-CC3D-759AA8DDA03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C3D69E5-35D8-D37F-A373-6070E29C4782}"/>
              </a:ext>
            </a:extLst>
          </p:cNvPr>
          <p:cNvSpPr>
            <a:spLocks noGrp="1"/>
          </p:cNvSpPr>
          <p:nvPr>
            <p:ph type="sldNum" sz="quarter" idx="12"/>
          </p:nvPr>
        </p:nvSpPr>
        <p:spPr/>
        <p:txBody>
          <a:bodyPr/>
          <a:lstStyle/>
          <a:p>
            <a:fld id="{1FECEA2A-7B73-4406-A9FB-B2BF38018EFC}" type="slidenum">
              <a:rPr lang="en-US" smtClean="0"/>
              <a:t>‹#›</a:t>
            </a:fld>
            <a:endParaRPr lang="en-US" dirty="0"/>
          </a:p>
        </p:txBody>
      </p:sp>
    </p:spTree>
    <p:extLst>
      <p:ext uri="{BB962C8B-B14F-4D97-AF65-F5344CB8AC3E}">
        <p14:creationId xmlns:p14="http://schemas.microsoft.com/office/powerpoint/2010/main" val="2174381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8AB03-D71A-6B8F-8F30-27519B55F0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EACC43-EB73-7AEF-CFF0-73F1F6ECF4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FB0254-E91C-425B-F90E-3ADBB52861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0AB355-CAF4-0333-546C-8DD8E71DAB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670280-6A49-464B-DFAE-86DC6A8F80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FB58CA-4943-6380-1627-3B0F7085C528}"/>
              </a:ext>
            </a:extLst>
          </p:cNvPr>
          <p:cNvSpPr>
            <a:spLocks noGrp="1"/>
          </p:cNvSpPr>
          <p:nvPr>
            <p:ph type="dt" sz="half" idx="10"/>
          </p:nvPr>
        </p:nvSpPr>
        <p:spPr/>
        <p:txBody>
          <a:bodyPr/>
          <a:lstStyle/>
          <a:p>
            <a:fld id="{A4EEC30D-7E46-460B-B82A-4F8CA1A42A70}" type="datetimeFigureOut">
              <a:rPr lang="en-US" smtClean="0"/>
              <a:t>1/27/2026</a:t>
            </a:fld>
            <a:endParaRPr lang="en-US" dirty="0"/>
          </a:p>
        </p:txBody>
      </p:sp>
      <p:sp>
        <p:nvSpPr>
          <p:cNvPr id="8" name="Footer Placeholder 7">
            <a:extLst>
              <a:ext uri="{FF2B5EF4-FFF2-40B4-BE49-F238E27FC236}">
                <a16:creationId xmlns:a16="http://schemas.microsoft.com/office/drawing/2014/main" id="{2969998F-04BA-150C-CE70-974AB783C6C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3583683-370B-5B38-46D6-524BF7475B42}"/>
              </a:ext>
            </a:extLst>
          </p:cNvPr>
          <p:cNvSpPr>
            <a:spLocks noGrp="1"/>
          </p:cNvSpPr>
          <p:nvPr>
            <p:ph type="sldNum" sz="quarter" idx="12"/>
          </p:nvPr>
        </p:nvSpPr>
        <p:spPr/>
        <p:txBody>
          <a:bodyPr/>
          <a:lstStyle/>
          <a:p>
            <a:fld id="{1FECEA2A-7B73-4406-A9FB-B2BF38018EFC}" type="slidenum">
              <a:rPr lang="en-US" smtClean="0"/>
              <a:t>‹#›</a:t>
            </a:fld>
            <a:endParaRPr lang="en-US" dirty="0"/>
          </a:p>
        </p:txBody>
      </p:sp>
    </p:spTree>
    <p:extLst>
      <p:ext uri="{BB962C8B-B14F-4D97-AF65-F5344CB8AC3E}">
        <p14:creationId xmlns:p14="http://schemas.microsoft.com/office/powerpoint/2010/main" val="2265476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CFAC8-2EA8-188A-BDD7-008903AE6A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33E97B-1A29-005B-A3AB-7BCECA466AC2}"/>
              </a:ext>
            </a:extLst>
          </p:cNvPr>
          <p:cNvSpPr>
            <a:spLocks noGrp="1"/>
          </p:cNvSpPr>
          <p:nvPr>
            <p:ph type="dt" sz="half" idx="10"/>
          </p:nvPr>
        </p:nvSpPr>
        <p:spPr/>
        <p:txBody>
          <a:bodyPr/>
          <a:lstStyle/>
          <a:p>
            <a:fld id="{A4EEC30D-7E46-460B-B82A-4F8CA1A42A70}" type="datetimeFigureOut">
              <a:rPr lang="en-US" smtClean="0"/>
              <a:t>1/27/2026</a:t>
            </a:fld>
            <a:endParaRPr lang="en-US" dirty="0"/>
          </a:p>
        </p:txBody>
      </p:sp>
      <p:sp>
        <p:nvSpPr>
          <p:cNvPr id="4" name="Footer Placeholder 3">
            <a:extLst>
              <a:ext uri="{FF2B5EF4-FFF2-40B4-BE49-F238E27FC236}">
                <a16:creationId xmlns:a16="http://schemas.microsoft.com/office/drawing/2014/main" id="{2AC0A0F0-6095-DC3C-790F-36A9DE642A3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95EFDD8-9A8B-550D-B56E-2D3E0446CBCC}"/>
              </a:ext>
            </a:extLst>
          </p:cNvPr>
          <p:cNvSpPr>
            <a:spLocks noGrp="1"/>
          </p:cNvSpPr>
          <p:nvPr>
            <p:ph type="sldNum" sz="quarter" idx="12"/>
          </p:nvPr>
        </p:nvSpPr>
        <p:spPr/>
        <p:txBody>
          <a:bodyPr/>
          <a:lstStyle/>
          <a:p>
            <a:fld id="{1FECEA2A-7B73-4406-A9FB-B2BF38018EFC}" type="slidenum">
              <a:rPr lang="en-US" smtClean="0"/>
              <a:t>‹#›</a:t>
            </a:fld>
            <a:endParaRPr lang="en-US" dirty="0"/>
          </a:p>
        </p:txBody>
      </p:sp>
    </p:spTree>
    <p:extLst>
      <p:ext uri="{BB962C8B-B14F-4D97-AF65-F5344CB8AC3E}">
        <p14:creationId xmlns:p14="http://schemas.microsoft.com/office/powerpoint/2010/main" val="1267705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59FFA-03DF-F1BF-A370-DD22AD0BCF1F}"/>
              </a:ext>
            </a:extLst>
          </p:cNvPr>
          <p:cNvSpPr>
            <a:spLocks noGrp="1"/>
          </p:cNvSpPr>
          <p:nvPr>
            <p:ph type="dt" sz="half" idx="10"/>
          </p:nvPr>
        </p:nvSpPr>
        <p:spPr/>
        <p:txBody>
          <a:bodyPr/>
          <a:lstStyle/>
          <a:p>
            <a:fld id="{A4EEC30D-7E46-460B-B82A-4F8CA1A42A70}" type="datetimeFigureOut">
              <a:rPr lang="en-US" smtClean="0"/>
              <a:t>1/27/2026</a:t>
            </a:fld>
            <a:endParaRPr lang="en-US" dirty="0"/>
          </a:p>
        </p:txBody>
      </p:sp>
      <p:sp>
        <p:nvSpPr>
          <p:cNvPr id="3" name="Footer Placeholder 2">
            <a:extLst>
              <a:ext uri="{FF2B5EF4-FFF2-40B4-BE49-F238E27FC236}">
                <a16:creationId xmlns:a16="http://schemas.microsoft.com/office/drawing/2014/main" id="{B4CDAD30-2FA7-49FC-AC84-99522A0F09B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2E57854-A9CD-6FC1-5884-529CE0D9A43B}"/>
              </a:ext>
            </a:extLst>
          </p:cNvPr>
          <p:cNvSpPr>
            <a:spLocks noGrp="1"/>
          </p:cNvSpPr>
          <p:nvPr>
            <p:ph type="sldNum" sz="quarter" idx="12"/>
          </p:nvPr>
        </p:nvSpPr>
        <p:spPr/>
        <p:txBody>
          <a:bodyPr/>
          <a:lstStyle/>
          <a:p>
            <a:fld id="{1FECEA2A-7B73-4406-A9FB-B2BF38018EFC}" type="slidenum">
              <a:rPr lang="en-US" smtClean="0"/>
              <a:t>‹#›</a:t>
            </a:fld>
            <a:endParaRPr lang="en-US" dirty="0"/>
          </a:p>
        </p:txBody>
      </p:sp>
    </p:spTree>
    <p:extLst>
      <p:ext uri="{BB962C8B-B14F-4D97-AF65-F5344CB8AC3E}">
        <p14:creationId xmlns:p14="http://schemas.microsoft.com/office/powerpoint/2010/main" val="4010401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BB165-A6E8-2215-A607-FA9863BAA9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15DFAF-FE49-2ABF-C091-7B6A30257D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DE31DB-2BD1-4A82-D0D8-ACC7C9E2F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11ED72-46A8-C6E8-E447-3EE879121EF2}"/>
              </a:ext>
            </a:extLst>
          </p:cNvPr>
          <p:cNvSpPr>
            <a:spLocks noGrp="1"/>
          </p:cNvSpPr>
          <p:nvPr>
            <p:ph type="dt" sz="half" idx="10"/>
          </p:nvPr>
        </p:nvSpPr>
        <p:spPr/>
        <p:txBody>
          <a:bodyPr/>
          <a:lstStyle/>
          <a:p>
            <a:fld id="{A4EEC30D-7E46-460B-B82A-4F8CA1A42A70}" type="datetimeFigureOut">
              <a:rPr lang="en-US" smtClean="0"/>
              <a:t>1/27/2026</a:t>
            </a:fld>
            <a:endParaRPr lang="en-US" dirty="0"/>
          </a:p>
        </p:txBody>
      </p:sp>
      <p:sp>
        <p:nvSpPr>
          <p:cNvPr id="6" name="Footer Placeholder 5">
            <a:extLst>
              <a:ext uri="{FF2B5EF4-FFF2-40B4-BE49-F238E27FC236}">
                <a16:creationId xmlns:a16="http://schemas.microsoft.com/office/drawing/2014/main" id="{D5D0F841-A481-8043-8A38-09A1138024E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ECA549-E117-5468-2413-7ABF9E8C3189}"/>
              </a:ext>
            </a:extLst>
          </p:cNvPr>
          <p:cNvSpPr>
            <a:spLocks noGrp="1"/>
          </p:cNvSpPr>
          <p:nvPr>
            <p:ph type="sldNum" sz="quarter" idx="12"/>
          </p:nvPr>
        </p:nvSpPr>
        <p:spPr/>
        <p:txBody>
          <a:bodyPr/>
          <a:lstStyle/>
          <a:p>
            <a:fld id="{1FECEA2A-7B73-4406-A9FB-B2BF38018EFC}" type="slidenum">
              <a:rPr lang="en-US" smtClean="0"/>
              <a:t>‹#›</a:t>
            </a:fld>
            <a:endParaRPr lang="en-US" dirty="0"/>
          </a:p>
        </p:txBody>
      </p:sp>
    </p:spTree>
    <p:extLst>
      <p:ext uri="{BB962C8B-B14F-4D97-AF65-F5344CB8AC3E}">
        <p14:creationId xmlns:p14="http://schemas.microsoft.com/office/powerpoint/2010/main" val="4068355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1FEC0-2CED-6061-3474-5682CC4DE9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F4F977-1017-7D2D-3370-3455ED22C0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36390BC-196A-34A3-0FD5-0B2DD0C891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ABC3C6-D221-9E73-73DE-178272ABF873}"/>
              </a:ext>
            </a:extLst>
          </p:cNvPr>
          <p:cNvSpPr>
            <a:spLocks noGrp="1"/>
          </p:cNvSpPr>
          <p:nvPr>
            <p:ph type="dt" sz="half" idx="10"/>
          </p:nvPr>
        </p:nvSpPr>
        <p:spPr/>
        <p:txBody>
          <a:bodyPr/>
          <a:lstStyle/>
          <a:p>
            <a:fld id="{A4EEC30D-7E46-460B-B82A-4F8CA1A42A70}" type="datetimeFigureOut">
              <a:rPr lang="en-US" smtClean="0"/>
              <a:t>1/27/2026</a:t>
            </a:fld>
            <a:endParaRPr lang="en-US" dirty="0"/>
          </a:p>
        </p:txBody>
      </p:sp>
      <p:sp>
        <p:nvSpPr>
          <p:cNvPr id="6" name="Footer Placeholder 5">
            <a:extLst>
              <a:ext uri="{FF2B5EF4-FFF2-40B4-BE49-F238E27FC236}">
                <a16:creationId xmlns:a16="http://schemas.microsoft.com/office/drawing/2014/main" id="{1CBEEF91-F3CC-74BF-5A6F-2770B9C8AD0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623AE7-6FF7-F243-CF3A-5524CBADDDB7}"/>
              </a:ext>
            </a:extLst>
          </p:cNvPr>
          <p:cNvSpPr>
            <a:spLocks noGrp="1"/>
          </p:cNvSpPr>
          <p:nvPr>
            <p:ph type="sldNum" sz="quarter" idx="12"/>
          </p:nvPr>
        </p:nvSpPr>
        <p:spPr/>
        <p:txBody>
          <a:bodyPr/>
          <a:lstStyle/>
          <a:p>
            <a:fld id="{1FECEA2A-7B73-4406-A9FB-B2BF38018EFC}" type="slidenum">
              <a:rPr lang="en-US" smtClean="0"/>
              <a:t>‹#›</a:t>
            </a:fld>
            <a:endParaRPr lang="en-US" dirty="0"/>
          </a:p>
        </p:txBody>
      </p:sp>
    </p:spTree>
    <p:extLst>
      <p:ext uri="{BB962C8B-B14F-4D97-AF65-F5344CB8AC3E}">
        <p14:creationId xmlns:p14="http://schemas.microsoft.com/office/powerpoint/2010/main" val="3059935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37D4A4-CA3D-DFF7-5127-E824C7B61B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458B7E-1287-80D9-457B-63EA078275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C033B-1A3C-8DD9-DCAA-7954FA548F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EEC30D-7E46-460B-B82A-4F8CA1A42A70}" type="datetimeFigureOut">
              <a:rPr lang="en-US" smtClean="0"/>
              <a:t>1/27/2026</a:t>
            </a:fld>
            <a:endParaRPr lang="en-US" dirty="0"/>
          </a:p>
        </p:txBody>
      </p:sp>
      <p:sp>
        <p:nvSpPr>
          <p:cNvPr id="5" name="Footer Placeholder 4">
            <a:extLst>
              <a:ext uri="{FF2B5EF4-FFF2-40B4-BE49-F238E27FC236}">
                <a16:creationId xmlns:a16="http://schemas.microsoft.com/office/drawing/2014/main" id="{57FB730A-F706-2E3E-F29C-C3058EFC52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26F499C-BDE1-19F0-F884-62C26090A2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ECEA2A-7B73-4406-A9FB-B2BF38018EFC}" type="slidenum">
              <a:rPr lang="en-US" smtClean="0"/>
              <a:t>‹#›</a:t>
            </a:fld>
            <a:endParaRPr lang="en-US" dirty="0"/>
          </a:p>
        </p:txBody>
      </p:sp>
    </p:spTree>
    <p:extLst>
      <p:ext uri="{BB962C8B-B14F-4D97-AF65-F5344CB8AC3E}">
        <p14:creationId xmlns:p14="http://schemas.microsoft.com/office/powerpoint/2010/main" val="4149016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68D36F-5CF3-A830-C465-46E9C0ECCEEF}"/>
              </a:ext>
            </a:extLst>
          </p:cNvPr>
          <p:cNvPicPr>
            <a:picLocks noChangeAspect="1"/>
          </p:cNvPicPr>
          <p:nvPr/>
        </p:nvPicPr>
        <p:blipFill>
          <a:blip r:embed="rId2"/>
          <a:stretch>
            <a:fillRect/>
          </a:stretch>
        </p:blipFill>
        <p:spPr>
          <a:xfrm>
            <a:off x="500692" y="278842"/>
            <a:ext cx="11190615" cy="6300316"/>
          </a:xfrm>
          <a:prstGeom prst="rect">
            <a:avLst/>
          </a:prstGeom>
        </p:spPr>
      </p:pic>
    </p:spTree>
    <p:extLst>
      <p:ext uri="{BB962C8B-B14F-4D97-AF65-F5344CB8AC3E}">
        <p14:creationId xmlns:p14="http://schemas.microsoft.com/office/powerpoint/2010/main" val="2818229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A5DF3-F5BD-CB87-C0B8-2D8DC2DA2E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DC5346-D381-CA28-F2AB-6248A42E49F0}"/>
              </a:ext>
            </a:extLst>
          </p:cNvPr>
          <p:cNvSpPr>
            <a:spLocks noGrp="1"/>
          </p:cNvSpPr>
          <p:nvPr>
            <p:ph type="title"/>
          </p:nvPr>
        </p:nvSpPr>
        <p:spPr>
          <a:xfrm>
            <a:off x="0" y="18256"/>
            <a:ext cx="12192000" cy="1014132"/>
          </a:xfrm>
        </p:spPr>
        <p:txBody>
          <a:bodyPr>
            <a:normAutofit/>
          </a:bodyPr>
          <a:lstStyle/>
          <a:p>
            <a:pPr algn="ctr"/>
            <a:r>
              <a:rPr lang="en-US" sz="4000" b="1" dirty="0"/>
              <a:t>Long Term Chlorophyll a (algae)</a:t>
            </a:r>
          </a:p>
        </p:txBody>
      </p:sp>
      <p:pic>
        <p:nvPicPr>
          <p:cNvPr id="5" name="Content Placeholder 4">
            <a:extLst>
              <a:ext uri="{FF2B5EF4-FFF2-40B4-BE49-F238E27FC236}">
                <a16:creationId xmlns:a16="http://schemas.microsoft.com/office/drawing/2014/main" id="{759E201D-275C-C647-10B2-6FD6567EF3E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0816" t="62438" r="29560" b="15192"/>
          <a:stretch>
            <a:fillRect/>
          </a:stretch>
        </p:blipFill>
        <p:spPr>
          <a:xfrm>
            <a:off x="1066800" y="1212203"/>
            <a:ext cx="10058400" cy="4883730"/>
          </a:xfrm>
        </p:spPr>
      </p:pic>
      <p:sp>
        <p:nvSpPr>
          <p:cNvPr id="3" name="TextBox 2">
            <a:extLst>
              <a:ext uri="{FF2B5EF4-FFF2-40B4-BE49-F238E27FC236}">
                <a16:creationId xmlns:a16="http://schemas.microsoft.com/office/drawing/2014/main" id="{6098BE98-C464-271E-8B0D-CC7F246CF51A}"/>
              </a:ext>
            </a:extLst>
          </p:cNvPr>
          <p:cNvSpPr txBox="1"/>
          <p:nvPr/>
        </p:nvSpPr>
        <p:spPr>
          <a:xfrm>
            <a:off x="1283110" y="6095933"/>
            <a:ext cx="7560724" cy="584775"/>
          </a:xfrm>
          <a:prstGeom prst="rect">
            <a:avLst/>
          </a:prstGeom>
          <a:noFill/>
        </p:spPr>
        <p:txBody>
          <a:bodyPr wrap="none" rtlCol="0">
            <a:spAutoFit/>
          </a:bodyPr>
          <a:lstStyle/>
          <a:p>
            <a:r>
              <a:rPr lang="en-US" sz="3200" dirty="0"/>
              <a:t>Chlorophyll greater than 14 ug/l is impaired.</a:t>
            </a:r>
          </a:p>
        </p:txBody>
      </p:sp>
    </p:spTree>
    <p:extLst>
      <p:ext uri="{BB962C8B-B14F-4D97-AF65-F5344CB8AC3E}">
        <p14:creationId xmlns:p14="http://schemas.microsoft.com/office/powerpoint/2010/main" val="4241872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39468-580B-BA72-425E-BE1EE9DBDC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5B73A6-5316-3B26-2E74-E8CA737A0E64}"/>
              </a:ext>
            </a:extLst>
          </p:cNvPr>
          <p:cNvSpPr>
            <a:spLocks noGrp="1"/>
          </p:cNvSpPr>
          <p:nvPr>
            <p:ph type="title"/>
          </p:nvPr>
        </p:nvSpPr>
        <p:spPr>
          <a:xfrm>
            <a:off x="0" y="18255"/>
            <a:ext cx="12192000" cy="1325563"/>
          </a:xfrm>
        </p:spPr>
        <p:txBody>
          <a:bodyPr>
            <a:normAutofit/>
          </a:bodyPr>
          <a:lstStyle/>
          <a:p>
            <a:pPr algn="ctr"/>
            <a:r>
              <a:rPr lang="en-US" sz="4000" b="1" dirty="0"/>
              <a:t>Long Term Chlorides</a:t>
            </a:r>
          </a:p>
        </p:txBody>
      </p:sp>
      <p:pic>
        <p:nvPicPr>
          <p:cNvPr id="5" name="Content Placeholder 4">
            <a:extLst>
              <a:ext uri="{FF2B5EF4-FFF2-40B4-BE49-F238E27FC236}">
                <a16:creationId xmlns:a16="http://schemas.microsoft.com/office/drawing/2014/main" id="{38785A5F-EE9C-7B65-5E50-4D053498B7F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2076" t="65554" r="18331" b="9812"/>
          <a:stretch>
            <a:fillRect/>
          </a:stretch>
        </p:blipFill>
        <p:spPr>
          <a:xfrm>
            <a:off x="1066800" y="1445342"/>
            <a:ext cx="10058400" cy="4607287"/>
          </a:xfrm>
        </p:spPr>
      </p:pic>
      <p:sp>
        <p:nvSpPr>
          <p:cNvPr id="3" name="TextBox 2">
            <a:extLst>
              <a:ext uri="{FF2B5EF4-FFF2-40B4-BE49-F238E27FC236}">
                <a16:creationId xmlns:a16="http://schemas.microsoft.com/office/drawing/2014/main" id="{F28FBECC-5CEB-A83C-34AF-955FB287A5E2}"/>
              </a:ext>
            </a:extLst>
          </p:cNvPr>
          <p:cNvSpPr txBox="1"/>
          <p:nvPr/>
        </p:nvSpPr>
        <p:spPr>
          <a:xfrm>
            <a:off x="1059397" y="6052629"/>
            <a:ext cx="10073207" cy="584775"/>
          </a:xfrm>
          <a:prstGeom prst="rect">
            <a:avLst/>
          </a:prstGeom>
          <a:noFill/>
        </p:spPr>
        <p:txBody>
          <a:bodyPr wrap="none" rtlCol="0">
            <a:spAutoFit/>
          </a:bodyPr>
          <a:lstStyle/>
          <a:p>
            <a:r>
              <a:rPr lang="en-US" sz="3200" dirty="0"/>
              <a:t>Chloride &gt;240 mg/l is an impaired water. WBL is at 55 mg/l.</a:t>
            </a:r>
          </a:p>
        </p:txBody>
      </p:sp>
    </p:spTree>
    <p:extLst>
      <p:ext uri="{BB962C8B-B14F-4D97-AF65-F5344CB8AC3E}">
        <p14:creationId xmlns:p14="http://schemas.microsoft.com/office/powerpoint/2010/main" val="3998169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89C7A-C863-39AD-B452-0041F89B18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F6DA0C-345D-21C4-126C-05B280778D6F}"/>
              </a:ext>
            </a:extLst>
          </p:cNvPr>
          <p:cNvSpPr>
            <a:spLocks noGrp="1"/>
          </p:cNvSpPr>
          <p:nvPr>
            <p:ph type="title"/>
          </p:nvPr>
        </p:nvSpPr>
        <p:spPr>
          <a:xfrm>
            <a:off x="0" y="106745"/>
            <a:ext cx="12192000" cy="905977"/>
          </a:xfrm>
        </p:spPr>
        <p:txBody>
          <a:bodyPr>
            <a:noAutofit/>
          </a:bodyPr>
          <a:lstStyle/>
          <a:p>
            <a:pPr algn="ctr"/>
            <a:r>
              <a:rPr lang="en-US" sz="4000" b="1" dirty="0"/>
              <a:t>Aquatic Plant Summary for 1972-2023</a:t>
            </a:r>
            <a:br>
              <a:rPr lang="en-US" sz="4000" b="1" dirty="0"/>
            </a:br>
            <a:r>
              <a:rPr lang="en-US" sz="4000" b="1" dirty="0"/>
              <a:t>Based on Plant Transect Surveys</a:t>
            </a:r>
          </a:p>
        </p:txBody>
      </p:sp>
      <p:graphicFrame>
        <p:nvGraphicFramePr>
          <p:cNvPr id="6" name="Content Placeholder 5">
            <a:extLst>
              <a:ext uri="{FF2B5EF4-FFF2-40B4-BE49-F238E27FC236}">
                <a16:creationId xmlns:a16="http://schemas.microsoft.com/office/drawing/2014/main" id="{5E75BEB4-C7E8-7C2F-21ED-37C05F7DF792}"/>
              </a:ext>
            </a:extLst>
          </p:cNvPr>
          <p:cNvGraphicFramePr>
            <a:graphicFrameLocks noGrp="1"/>
          </p:cNvGraphicFramePr>
          <p:nvPr>
            <p:ph idx="1"/>
            <p:extLst>
              <p:ext uri="{D42A27DB-BD31-4B8C-83A1-F6EECF244321}">
                <p14:modId xmlns:p14="http://schemas.microsoft.com/office/powerpoint/2010/main" val="3424843433"/>
              </p:ext>
            </p:extLst>
          </p:nvPr>
        </p:nvGraphicFramePr>
        <p:xfrm>
          <a:off x="72265" y="1501135"/>
          <a:ext cx="5943600" cy="5151120"/>
        </p:xfrm>
        <a:graphic>
          <a:graphicData uri="http://schemas.openxmlformats.org/drawingml/2006/table">
            <a:tbl>
              <a:tblPr firstRow="1" bandRow="1">
                <a:tableStyleId>{5C22544A-7EE6-4342-B048-85BDC9FD1C3A}</a:tableStyleId>
              </a:tblPr>
              <a:tblGrid>
                <a:gridCol w="891540">
                  <a:extLst>
                    <a:ext uri="{9D8B030D-6E8A-4147-A177-3AD203B41FA5}">
                      <a16:colId xmlns:a16="http://schemas.microsoft.com/office/drawing/2014/main" val="1346866090"/>
                    </a:ext>
                  </a:extLst>
                </a:gridCol>
                <a:gridCol w="1981200">
                  <a:extLst>
                    <a:ext uri="{9D8B030D-6E8A-4147-A177-3AD203B41FA5}">
                      <a16:colId xmlns:a16="http://schemas.microsoft.com/office/drawing/2014/main" val="1209941872"/>
                    </a:ext>
                  </a:extLst>
                </a:gridCol>
                <a:gridCol w="3070860">
                  <a:extLst>
                    <a:ext uri="{9D8B030D-6E8A-4147-A177-3AD203B41FA5}">
                      <a16:colId xmlns:a16="http://schemas.microsoft.com/office/drawing/2014/main" val="1946227859"/>
                    </a:ext>
                  </a:extLst>
                </a:gridCol>
              </a:tblGrid>
              <a:tr h="370840">
                <a:tc>
                  <a:txBody>
                    <a:bodyPr/>
                    <a:lstStyle/>
                    <a:p>
                      <a:pPr algn="ctr"/>
                      <a:r>
                        <a:rPr lang="en-US" sz="2600" dirty="0"/>
                        <a:t>Year</a:t>
                      </a:r>
                    </a:p>
                  </a:txBody>
                  <a:tcPr/>
                </a:tc>
                <a:tc>
                  <a:txBody>
                    <a:bodyPr/>
                    <a:lstStyle/>
                    <a:p>
                      <a:pPr algn="ctr"/>
                      <a:r>
                        <a:rPr lang="en-US" sz="2600" dirty="0"/>
                        <a:t>Number of Species</a:t>
                      </a:r>
                    </a:p>
                  </a:txBody>
                  <a:tcPr/>
                </a:tc>
                <a:tc>
                  <a:txBody>
                    <a:bodyPr/>
                    <a:lstStyle/>
                    <a:p>
                      <a:pPr algn="ctr"/>
                      <a:r>
                        <a:rPr lang="en-US" sz="2600" dirty="0"/>
                        <a:t>Dominant Species</a:t>
                      </a:r>
                    </a:p>
                  </a:txBody>
                  <a:tcPr/>
                </a:tc>
                <a:extLst>
                  <a:ext uri="{0D108BD9-81ED-4DB2-BD59-A6C34878D82A}">
                    <a16:rowId xmlns:a16="http://schemas.microsoft.com/office/drawing/2014/main" val="681760628"/>
                  </a:ext>
                </a:extLst>
              </a:tr>
              <a:tr h="370840">
                <a:tc>
                  <a:txBody>
                    <a:bodyPr/>
                    <a:lstStyle/>
                    <a:p>
                      <a:pPr algn="ctr"/>
                      <a:r>
                        <a:rPr lang="en-US" sz="2200" dirty="0"/>
                        <a:t>1972</a:t>
                      </a:r>
                    </a:p>
                  </a:txBody>
                  <a:tcPr/>
                </a:tc>
                <a:tc>
                  <a:txBody>
                    <a:bodyPr/>
                    <a:lstStyle/>
                    <a:p>
                      <a:pPr algn="ctr"/>
                      <a:r>
                        <a:rPr lang="en-US" sz="2200" dirty="0"/>
                        <a:t>18</a:t>
                      </a:r>
                    </a:p>
                  </a:txBody>
                  <a:tcPr/>
                </a:tc>
                <a:tc>
                  <a:txBody>
                    <a:bodyPr/>
                    <a:lstStyle/>
                    <a:p>
                      <a:r>
                        <a:rPr lang="en-US" sz="2200" i="0" dirty="0"/>
                        <a:t>Flatstem pondweed</a:t>
                      </a:r>
                    </a:p>
                  </a:txBody>
                  <a:tcPr/>
                </a:tc>
                <a:extLst>
                  <a:ext uri="{0D108BD9-81ED-4DB2-BD59-A6C34878D82A}">
                    <a16:rowId xmlns:a16="http://schemas.microsoft.com/office/drawing/2014/main" val="1417021882"/>
                  </a:ext>
                </a:extLst>
              </a:tr>
              <a:tr h="370840">
                <a:tc>
                  <a:txBody>
                    <a:bodyPr/>
                    <a:lstStyle/>
                    <a:p>
                      <a:pPr algn="ctr"/>
                      <a:r>
                        <a:rPr lang="en-US" sz="2200" dirty="0"/>
                        <a:t>1984</a:t>
                      </a:r>
                    </a:p>
                  </a:txBody>
                  <a:tcPr/>
                </a:tc>
                <a:tc>
                  <a:txBody>
                    <a:bodyPr/>
                    <a:lstStyle/>
                    <a:p>
                      <a:pPr algn="ctr"/>
                      <a:r>
                        <a:rPr lang="en-US" sz="2200" dirty="0"/>
                        <a:t>8</a:t>
                      </a:r>
                    </a:p>
                  </a:txBody>
                  <a:tcPr/>
                </a:tc>
                <a:tc>
                  <a:txBody>
                    <a:bodyPr/>
                    <a:lstStyle/>
                    <a:p>
                      <a:r>
                        <a:rPr lang="en-US" sz="2200" dirty="0"/>
                        <a:t>Coontail &amp; Milfoil</a:t>
                      </a:r>
                    </a:p>
                  </a:txBody>
                  <a:tcPr/>
                </a:tc>
                <a:extLst>
                  <a:ext uri="{0D108BD9-81ED-4DB2-BD59-A6C34878D82A}">
                    <a16:rowId xmlns:a16="http://schemas.microsoft.com/office/drawing/2014/main" val="621440094"/>
                  </a:ext>
                </a:extLst>
              </a:tr>
              <a:tr h="370840">
                <a:tc>
                  <a:txBody>
                    <a:bodyPr/>
                    <a:lstStyle/>
                    <a:p>
                      <a:pPr algn="ctr"/>
                      <a:r>
                        <a:rPr lang="en-US" sz="2200" dirty="0"/>
                        <a:t>1989</a:t>
                      </a:r>
                    </a:p>
                  </a:txBody>
                  <a:tcPr/>
                </a:tc>
                <a:tc>
                  <a:txBody>
                    <a:bodyPr/>
                    <a:lstStyle/>
                    <a:p>
                      <a:pPr algn="ctr"/>
                      <a:r>
                        <a:rPr lang="en-US" sz="2200" dirty="0"/>
                        <a:t>15</a:t>
                      </a:r>
                    </a:p>
                  </a:txBody>
                  <a:tcPr/>
                </a:tc>
                <a:tc>
                  <a:txBody>
                    <a:bodyPr/>
                    <a:lstStyle/>
                    <a:p>
                      <a:r>
                        <a:rPr lang="en-US" sz="2200" dirty="0"/>
                        <a:t>Naiads</a:t>
                      </a:r>
                    </a:p>
                  </a:txBody>
                  <a:tcPr/>
                </a:tc>
                <a:extLst>
                  <a:ext uri="{0D108BD9-81ED-4DB2-BD59-A6C34878D82A}">
                    <a16:rowId xmlns:a16="http://schemas.microsoft.com/office/drawing/2014/main" val="1089733532"/>
                  </a:ext>
                </a:extLst>
              </a:tr>
              <a:tr h="370840">
                <a:tc>
                  <a:txBody>
                    <a:bodyPr/>
                    <a:lstStyle/>
                    <a:p>
                      <a:pPr algn="ctr"/>
                      <a:r>
                        <a:rPr lang="en-US" sz="2200" dirty="0"/>
                        <a:t>1997</a:t>
                      </a:r>
                    </a:p>
                  </a:txBody>
                  <a:tcPr/>
                </a:tc>
                <a:tc>
                  <a:txBody>
                    <a:bodyPr/>
                    <a:lstStyle/>
                    <a:p>
                      <a:pPr algn="ctr"/>
                      <a:r>
                        <a:rPr lang="en-US" sz="2200" dirty="0"/>
                        <a:t>16</a:t>
                      </a:r>
                    </a:p>
                  </a:txBody>
                  <a:tcPr/>
                </a:tc>
                <a:tc>
                  <a:txBody>
                    <a:bodyPr/>
                    <a:lstStyle/>
                    <a:p>
                      <a:r>
                        <a:rPr lang="en-US" sz="2200" dirty="0"/>
                        <a:t>Claspingleaf pondweed</a:t>
                      </a:r>
                    </a:p>
                  </a:txBody>
                  <a:tcPr/>
                </a:tc>
                <a:extLst>
                  <a:ext uri="{0D108BD9-81ED-4DB2-BD59-A6C34878D82A}">
                    <a16:rowId xmlns:a16="http://schemas.microsoft.com/office/drawing/2014/main" val="3087944664"/>
                  </a:ext>
                </a:extLst>
              </a:tr>
              <a:tr h="370840">
                <a:tc>
                  <a:txBody>
                    <a:bodyPr/>
                    <a:lstStyle/>
                    <a:p>
                      <a:pPr algn="ctr"/>
                      <a:r>
                        <a:rPr lang="en-US" sz="2200" dirty="0"/>
                        <a:t>1998</a:t>
                      </a:r>
                    </a:p>
                  </a:txBody>
                  <a:tcPr/>
                </a:tc>
                <a:tc>
                  <a:txBody>
                    <a:bodyPr/>
                    <a:lstStyle/>
                    <a:p>
                      <a:pPr algn="ctr"/>
                      <a:r>
                        <a:rPr lang="en-US" sz="2200" dirty="0"/>
                        <a:t>20</a:t>
                      </a:r>
                    </a:p>
                  </a:txBody>
                  <a:tcPr/>
                </a:tc>
                <a:tc>
                  <a:txBody>
                    <a:bodyPr/>
                    <a:lstStyle/>
                    <a:p>
                      <a:r>
                        <a:rPr lang="en-US" sz="2200" dirty="0"/>
                        <a:t>Eurasian watermilfoil</a:t>
                      </a:r>
                    </a:p>
                  </a:txBody>
                  <a:tcPr/>
                </a:tc>
                <a:extLst>
                  <a:ext uri="{0D108BD9-81ED-4DB2-BD59-A6C34878D82A}">
                    <a16:rowId xmlns:a16="http://schemas.microsoft.com/office/drawing/2014/main" val="770585325"/>
                  </a:ext>
                </a:extLst>
              </a:tr>
              <a:tr h="370840">
                <a:tc>
                  <a:txBody>
                    <a:bodyPr/>
                    <a:lstStyle/>
                    <a:p>
                      <a:pPr algn="ctr"/>
                      <a:r>
                        <a:rPr lang="en-US" sz="2200" dirty="0"/>
                        <a:t>1999</a:t>
                      </a:r>
                    </a:p>
                  </a:txBody>
                  <a:tcPr/>
                </a:tc>
                <a:tc>
                  <a:txBody>
                    <a:bodyPr/>
                    <a:lstStyle/>
                    <a:p>
                      <a:pPr algn="ctr"/>
                      <a:r>
                        <a:rPr lang="en-US" sz="2200" dirty="0"/>
                        <a:t>21</a:t>
                      </a:r>
                    </a:p>
                  </a:txBody>
                  <a:tcPr/>
                </a:tc>
                <a:tc>
                  <a:txBody>
                    <a:bodyPr/>
                    <a:lstStyle/>
                    <a:p>
                      <a:r>
                        <a:rPr lang="en-US" sz="2200" dirty="0"/>
                        <a:t>Coontail</a:t>
                      </a:r>
                    </a:p>
                  </a:txBody>
                  <a:tcPr/>
                </a:tc>
                <a:extLst>
                  <a:ext uri="{0D108BD9-81ED-4DB2-BD59-A6C34878D82A}">
                    <a16:rowId xmlns:a16="http://schemas.microsoft.com/office/drawing/2014/main" val="1993333150"/>
                  </a:ext>
                </a:extLst>
              </a:tr>
              <a:tr h="370840">
                <a:tc>
                  <a:txBody>
                    <a:bodyPr/>
                    <a:lstStyle/>
                    <a:p>
                      <a:pPr algn="ctr"/>
                      <a:r>
                        <a:rPr lang="en-US" sz="2200" dirty="0"/>
                        <a:t>2000</a:t>
                      </a:r>
                    </a:p>
                  </a:txBody>
                  <a:tcPr/>
                </a:tc>
                <a:tc>
                  <a:txBody>
                    <a:bodyPr/>
                    <a:lstStyle/>
                    <a:p>
                      <a:pPr algn="ctr"/>
                      <a:r>
                        <a:rPr lang="en-US" sz="2200" dirty="0"/>
                        <a:t>20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Eurasian watermilfoil</a:t>
                      </a:r>
                    </a:p>
                  </a:txBody>
                  <a:tcPr/>
                </a:tc>
                <a:extLst>
                  <a:ext uri="{0D108BD9-81ED-4DB2-BD59-A6C34878D82A}">
                    <a16:rowId xmlns:a16="http://schemas.microsoft.com/office/drawing/2014/main" val="2903067834"/>
                  </a:ext>
                </a:extLst>
              </a:tr>
              <a:tr h="370840">
                <a:tc>
                  <a:txBody>
                    <a:bodyPr/>
                    <a:lstStyle/>
                    <a:p>
                      <a:pPr algn="ctr"/>
                      <a:r>
                        <a:rPr lang="en-US" sz="2200" dirty="0"/>
                        <a:t>2001</a:t>
                      </a:r>
                    </a:p>
                  </a:txBody>
                  <a:tcPr/>
                </a:tc>
                <a:tc>
                  <a:txBody>
                    <a:bodyPr/>
                    <a:lstStyle/>
                    <a:p>
                      <a:pPr algn="ctr"/>
                      <a:r>
                        <a:rPr lang="en-US" sz="2200" dirty="0"/>
                        <a:t>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Eurasian watermilfoil</a:t>
                      </a:r>
                    </a:p>
                  </a:txBody>
                  <a:tcPr/>
                </a:tc>
                <a:extLst>
                  <a:ext uri="{0D108BD9-81ED-4DB2-BD59-A6C34878D82A}">
                    <a16:rowId xmlns:a16="http://schemas.microsoft.com/office/drawing/2014/main" val="706762265"/>
                  </a:ext>
                </a:extLst>
              </a:tr>
              <a:tr h="370840">
                <a:tc>
                  <a:txBody>
                    <a:bodyPr/>
                    <a:lstStyle/>
                    <a:p>
                      <a:pPr algn="ctr"/>
                      <a:r>
                        <a:rPr lang="en-US" sz="2200" dirty="0"/>
                        <a:t>2002</a:t>
                      </a:r>
                    </a:p>
                  </a:txBody>
                  <a:tcPr/>
                </a:tc>
                <a:tc>
                  <a:txBody>
                    <a:bodyPr/>
                    <a:lstStyle/>
                    <a:p>
                      <a:pPr algn="ctr"/>
                      <a:r>
                        <a:rPr lang="en-US" sz="2200" dirty="0"/>
                        <a:t>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Eurasian watermilfoil</a:t>
                      </a:r>
                    </a:p>
                  </a:txBody>
                  <a:tcPr/>
                </a:tc>
                <a:extLst>
                  <a:ext uri="{0D108BD9-81ED-4DB2-BD59-A6C34878D82A}">
                    <a16:rowId xmlns:a16="http://schemas.microsoft.com/office/drawing/2014/main" val="3903022072"/>
                  </a:ext>
                </a:extLst>
              </a:tr>
              <a:tr h="370840">
                <a:tc>
                  <a:txBody>
                    <a:bodyPr/>
                    <a:lstStyle/>
                    <a:p>
                      <a:pPr algn="ctr"/>
                      <a:r>
                        <a:rPr lang="en-US" sz="2200" dirty="0"/>
                        <a:t>2003</a:t>
                      </a:r>
                    </a:p>
                  </a:txBody>
                  <a:tcPr/>
                </a:tc>
                <a:tc>
                  <a:txBody>
                    <a:bodyPr/>
                    <a:lstStyle/>
                    <a:p>
                      <a:pPr algn="ctr"/>
                      <a:r>
                        <a:rPr lang="en-US" sz="2200" dirty="0"/>
                        <a:t>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Eurasian watermilfoil</a:t>
                      </a:r>
                    </a:p>
                  </a:txBody>
                  <a:tcPr/>
                </a:tc>
                <a:extLst>
                  <a:ext uri="{0D108BD9-81ED-4DB2-BD59-A6C34878D82A}">
                    <a16:rowId xmlns:a16="http://schemas.microsoft.com/office/drawing/2014/main" val="3260017801"/>
                  </a:ext>
                </a:extLst>
              </a:tr>
            </a:tbl>
          </a:graphicData>
        </a:graphic>
      </p:graphicFrame>
      <p:graphicFrame>
        <p:nvGraphicFramePr>
          <p:cNvPr id="7" name="Content Placeholder 5">
            <a:extLst>
              <a:ext uri="{FF2B5EF4-FFF2-40B4-BE49-F238E27FC236}">
                <a16:creationId xmlns:a16="http://schemas.microsoft.com/office/drawing/2014/main" id="{4F366207-E163-93B8-815A-DD60FF3085CD}"/>
              </a:ext>
            </a:extLst>
          </p:cNvPr>
          <p:cNvGraphicFramePr>
            <a:graphicFrameLocks/>
          </p:cNvGraphicFramePr>
          <p:nvPr>
            <p:extLst>
              <p:ext uri="{D42A27DB-BD31-4B8C-83A1-F6EECF244321}">
                <p14:modId xmlns:p14="http://schemas.microsoft.com/office/powerpoint/2010/main" val="3753147333"/>
              </p:ext>
            </p:extLst>
          </p:nvPr>
        </p:nvGraphicFramePr>
        <p:xfrm>
          <a:off x="6176136" y="1501135"/>
          <a:ext cx="5943600" cy="4724400"/>
        </p:xfrm>
        <a:graphic>
          <a:graphicData uri="http://schemas.openxmlformats.org/drawingml/2006/table">
            <a:tbl>
              <a:tblPr firstRow="1" bandRow="1">
                <a:tableStyleId>{5C22544A-7EE6-4342-B048-85BDC9FD1C3A}</a:tableStyleId>
              </a:tblPr>
              <a:tblGrid>
                <a:gridCol w="891540">
                  <a:extLst>
                    <a:ext uri="{9D8B030D-6E8A-4147-A177-3AD203B41FA5}">
                      <a16:colId xmlns:a16="http://schemas.microsoft.com/office/drawing/2014/main" val="1346866090"/>
                    </a:ext>
                  </a:extLst>
                </a:gridCol>
                <a:gridCol w="1981200">
                  <a:extLst>
                    <a:ext uri="{9D8B030D-6E8A-4147-A177-3AD203B41FA5}">
                      <a16:colId xmlns:a16="http://schemas.microsoft.com/office/drawing/2014/main" val="1209941872"/>
                    </a:ext>
                  </a:extLst>
                </a:gridCol>
                <a:gridCol w="3070860">
                  <a:extLst>
                    <a:ext uri="{9D8B030D-6E8A-4147-A177-3AD203B41FA5}">
                      <a16:colId xmlns:a16="http://schemas.microsoft.com/office/drawing/2014/main" val="1946227859"/>
                    </a:ext>
                  </a:extLst>
                </a:gridCol>
              </a:tblGrid>
              <a:tr h="370840">
                <a:tc>
                  <a:txBody>
                    <a:bodyPr/>
                    <a:lstStyle/>
                    <a:p>
                      <a:pPr algn="ctr"/>
                      <a:r>
                        <a:rPr lang="en-US" sz="2600" dirty="0"/>
                        <a:t>Year</a:t>
                      </a:r>
                    </a:p>
                  </a:txBody>
                  <a:tcPr/>
                </a:tc>
                <a:tc>
                  <a:txBody>
                    <a:bodyPr/>
                    <a:lstStyle/>
                    <a:p>
                      <a:pPr algn="ctr"/>
                      <a:r>
                        <a:rPr lang="en-US" sz="2600" dirty="0"/>
                        <a:t>Number of Species</a:t>
                      </a:r>
                    </a:p>
                  </a:txBody>
                  <a:tcPr/>
                </a:tc>
                <a:tc>
                  <a:txBody>
                    <a:bodyPr/>
                    <a:lstStyle/>
                    <a:p>
                      <a:pPr algn="ctr"/>
                      <a:r>
                        <a:rPr lang="en-US" sz="2600" dirty="0"/>
                        <a:t>Dominant Species</a:t>
                      </a:r>
                    </a:p>
                  </a:txBody>
                  <a:tcPr/>
                </a:tc>
                <a:extLst>
                  <a:ext uri="{0D108BD9-81ED-4DB2-BD59-A6C34878D82A}">
                    <a16:rowId xmlns:a16="http://schemas.microsoft.com/office/drawing/2014/main" val="681760628"/>
                  </a:ext>
                </a:extLst>
              </a:tr>
              <a:tr h="370840">
                <a:tc>
                  <a:txBody>
                    <a:bodyPr/>
                    <a:lstStyle/>
                    <a:p>
                      <a:pPr algn="ctr"/>
                      <a:r>
                        <a:rPr lang="en-US" sz="2200" dirty="0"/>
                        <a:t>2004</a:t>
                      </a:r>
                    </a:p>
                  </a:txBody>
                  <a:tcPr/>
                </a:tc>
                <a:tc>
                  <a:txBody>
                    <a:bodyPr/>
                    <a:lstStyle/>
                    <a:p>
                      <a:pPr algn="ctr"/>
                      <a:r>
                        <a:rPr lang="en-US" sz="2200" dirty="0"/>
                        <a:t>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Eurasian watermilfoil</a:t>
                      </a:r>
                    </a:p>
                  </a:txBody>
                  <a:tcPr/>
                </a:tc>
                <a:extLst>
                  <a:ext uri="{0D108BD9-81ED-4DB2-BD59-A6C34878D82A}">
                    <a16:rowId xmlns:a16="http://schemas.microsoft.com/office/drawing/2014/main" val="1089733532"/>
                  </a:ext>
                </a:extLst>
              </a:tr>
              <a:tr h="370840">
                <a:tc>
                  <a:txBody>
                    <a:bodyPr/>
                    <a:lstStyle/>
                    <a:p>
                      <a:pPr algn="ctr"/>
                      <a:r>
                        <a:rPr lang="en-US" sz="2200" dirty="0"/>
                        <a:t>2005</a:t>
                      </a:r>
                    </a:p>
                  </a:txBody>
                  <a:tcPr/>
                </a:tc>
                <a:tc>
                  <a:txBody>
                    <a:bodyPr/>
                    <a:lstStyle/>
                    <a:p>
                      <a:pPr algn="ctr"/>
                      <a:r>
                        <a:rPr lang="en-US" sz="2200" dirty="0"/>
                        <a:t>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Eurasian watermilfoil</a:t>
                      </a:r>
                    </a:p>
                  </a:txBody>
                  <a:tcPr/>
                </a:tc>
                <a:extLst>
                  <a:ext uri="{0D108BD9-81ED-4DB2-BD59-A6C34878D82A}">
                    <a16:rowId xmlns:a16="http://schemas.microsoft.com/office/drawing/2014/main" val="3087944664"/>
                  </a:ext>
                </a:extLst>
              </a:tr>
              <a:tr h="370840">
                <a:tc>
                  <a:txBody>
                    <a:bodyPr/>
                    <a:lstStyle/>
                    <a:p>
                      <a:pPr algn="ctr"/>
                      <a:r>
                        <a:rPr lang="en-US" sz="2200" dirty="0"/>
                        <a:t>2006</a:t>
                      </a:r>
                    </a:p>
                  </a:txBody>
                  <a:tcPr/>
                </a:tc>
                <a:tc>
                  <a:txBody>
                    <a:bodyPr/>
                    <a:lstStyle/>
                    <a:p>
                      <a:pPr algn="ctr"/>
                      <a:r>
                        <a:rPr lang="en-US" sz="2200" dirty="0"/>
                        <a:t>23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Eurasian watermilfoil</a:t>
                      </a:r>
                    </a:p>
                  </a:txBody>
                  <a:tcPr/>
                </a:tc>
                <a:extLst>
                  <a:ext uri="{0D108BD9-81ED-4DB2-BD59-A6C34878D82A}">
                    <a16:rowId xmlns:a16="http://schemas.microsoft.com/office/drawing/2014/main" val="770585325"/>
                  </a:ext>
                </a:extLst>
              </a:tr>
              <a:tr h="370840">
                <a:tc>
                  <a:txBody>
                    <a:bodyPr/>
                    <a:lstStyle/>
                    <a:p>
                      <a:pPr algn="ctr"/>
                      <a:r>
                        <a:rPr lang="en-US" sz="2200" dirty="0"/>
                        <a:t>2007</a:t>
                      </a:r>
                    </a:p>
                  </a:txBody>
                  <a:tcPr/>
                </a:tc>
                <a:tc>
                  <a:txBody>
                    <a:bodyPr/>
                    <a:lstStyle/>
                    <a:p>
                      <a:pPr algn="ctr"/>
                      <a:r>
                        <a:rPr lang="en-US" sz="2200" dirty="0"/>
                        <a:t>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Eurasian watermilfoil</a:t>
                      </a:r>
                    </a:p>
                  </a:txBody>
                  <a:tcPr/>
                </a:tc>
                <a:extLst>
                  <a:ext uri="{0D108BD9-81ED-4DB2-BD59-A6C34878D82A}">
                    <a16:rowId xmlns:a16="http://schemas.microsoft.com/office/drawing/2014/main" val="1993333150"/>
                  </a:ext>
                </a:extLst>
              </a:tr>
              <a:tr h="370840">
                <a:tc>
                  <a:txBody>
                    <a:bodyPr/>
                    <a:lstStyle/>
                    <a:p>
                      <a:pPr algn="ctr"/>
                      <a:r>
                        <a:rPr lang="en-US" sz="2200" dirty="0"/>
                        <a:t>2008</a:t>
                      </a:r>
                    </a:p>
                  </a:txBody>
                  <a:tcPr/>
                </a:tc>
                <a:tc>
                  <a:txBody>
                    <a:bodyPr/>
                    <a:lstStyle/>
                    <a:p>
                      <a:pPr algn="ctr"/>
                      <a:r>
                        <a:rPr lang="en-US" sz="2200" dirty="0"/>
                        <a:t>17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Eurasian watermilfoil</a:t>
                      </a:r>
                    </a:p>
                  </a:txBody>
                  <a:tcPr/>
                </a:tc>
                <a:extLst>
                  <a:ext uri="{0D108BD9-81ED-4DB2-BD59-A6C34878D82A}">
                    <a16:rowId xmlns:a16="http://schemas.microsoft.com/office/drawing/2014/main" val="2903067834"/>
                  </a:ext>
                </a:extLst>
              </a:tr>
              <a:tr h="370840">
                <a:tc>
                  <a:txBody>
                    <a:bodyPr/>
                    <a:lstStyle/>
                    <a:p>
                      <a:pPr algn="ctr"/>
                      <a:r>
                        <a:rPr lang="en-US" sz="2200" dirty="0"/>
                        <a:t>2009</a:t>
                      </a:r>
                    </a:p>
                  </a:txBody>
                  <a:tcPr/>
                </a:tc>
                <a:tc>
                  <a:txBody>
                    <a:bodyPr/>
                    <a:lstStyle/>
                    <a:p>
                      <a:pPr algn="ctr"/>
                      <a:r>
                        <a:rPr lang="en-US" sz="2200" dirty="0"/>
                        <a:t>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Eurasian watermilfoil</a:t>
                      </a:r>
                    </a:p>
                  </a:txBody>
                  <a:tcPr/>
                </a:tc>
                <a:extLst>
                  <a:ext uri="{0D108BD9-81ED-4DB2-BD59-A6C34878D82A}">
                    <a16:rowId xmlns:a16="http://schemas.microsoft.com/office/drawing/2014/main" val="706762265"/>
                  </a:ext>
                </a:extLst>
              </a:tr>
              <a:tr h="370840">
                <a:tc>
                  <a:txBody>
                    <a:bodyPr/>
                    <a:lstStyle/>
                    <a:p>
                      <a:pPr algn="ctr"/>
                      <a:r>
                        <a:rPr lang="en-US" sz="2200" dirty="0"/>
                        <a:t>2010</a:t>
                      </a:r>
                    </a:p>
                  </a:txBody>
                  <a:tcPr/>
                </a:tc>
                <a:tc>
                  <a:txBody>
                    <a:bodyPr/>
                    <a:lstStyle/>
                    <a:p>
                      <a:pPr algn="ctr"/>
                      <a:r>
                        <a:rPr lang="en-US" sz="2200" dirty="0"/>
                        <a:t>18</a:t>
                      </a:r>
                    </a:p>
                  </a:txBody>
                  <a:tcPr/>
                </a:tc>
                <a:tc>
                  <a:txBody>
                    <a:bodyPr/>
                    <a:lstStyle/>
                    <a:p>
                      <a:r>
                        <a:rPr lang="en-US" sz="2200" dirty="0"/>
                        <a:t>Coontail</a:t>
                      </a:r>
                    </a:p>
                  </a:txBody>
                  <a:tcPr/>
                </a:tc>
                <a:extLst>
                  <a:ext uri="{0D108BD9-81ED-4DB2-BD59-A6C34878D82A}">
                    <a16:rowId xmlns:a16="http://schemas.microsoft.com/office/drawing/2014/main" val="3903022072"/>
                  </a:ext>
                </a:extLst>
              </a:tr>
              <a:tr h="370840">
                <a:tc>
                  <a:txBody>
                    <a:bodyPr/>
                    <a:lstStyle/>
                    <a:p>
                      <a:pPr algn="ctr"/>
                      <a:r>
                        <a:rPr lang="en-US" sz="2200" dirty="0"/>
                        <a:t>2011*</a:t>
                      </a:r>
                    </a:p>
                  </a:txBody>
                  <a:tcPr/>
                </a:tc>
                <a:tc>
                  <a:txBody>
                    <a:bodyPr/>
                    <a:lstStyle/>
                    <a:p>
                      <a:pPr algn="ctr"/>
                      <a:r>
                        <a:rPr lang="en-US" sz="2200" dirty="0"/>
                        <a:t>19</a:t>
                      </a:r>
                    </a:p>
                  </a:txBody>
                  <a:tcPr/>
                </a:tc>
                <a:tc>
                  <a:txBody>
                    <a:bodyPr/>
                    <a:lstStyle/>
                    <a:p>
                      <a:r>
                        <a:rPr lang="en-US" sz="2200" dirty="0"/>
                        <a:t>Coontail</a:t>
                      </a:r>
                    </a:p>
                  </a:txBody>
                  <a:tcPr/>
                </a:tc>
                <a:extLst>
                  <a:ext uri="{0D108BD9-81ED-4DB2-BD59-A6C34878D82A}">
                    <a16:rowId xmlns:a16="http://schemas.microsoft.com/office/drawing/2014/main" val="3260017801"/>
                  </a:ext>
                </a:extLst>
              </a:tr>
              <a:tr h="370840">
                <a:tc>
                  <a:txBody>
                    <a:bodyPr/>
                    <a:lstStyle/>
                    <a:p>
                      <a:pPr algn="ctr"/>
                      <a:r>
                        <a:rPr lang="en-US" sz="2200" dirty="0"/>
                        <a:t>2023</a:t>
                      </a:r>
                    </a:p>
                  </a:txBody>
                  <a:tcPr/>
                </a:tc>
                <a:tc>
                  <a:txBody>
                    <a:bodyPr/>
                    <a:lstStyle/>
                    <a:p>
                      <a:pPr algn="ctr"/>
                      <a:r>
                        <a:rPr lang="en-US" sz="2200" dirty="0"/>
                        <a:t>24</a:t>
                      </a:r>
                    </a:p>
                  </a:txBody>
                  <a:tcPr/>
                </a:tc>
                <a:tc>
                  <a:txBody>
                    <a:bodyPr/>
                    <a:lstStyle/>
                    <a:p>
                      <a:r>
                        <a:rPr lang="en-US" sz="2200" dirty="0"/>
                        <a:t>Naiads</a:t>
                      </a:r>
                    </a:p>
                  </a:txBody>
                  <a:tcPr/>
                </a:tc>
                <a:extLst>
                  <a:ext uri="{0D108BD9-81ED-4DB2-BD59-A6C34878D82A}">
                    <a16:rowId xmlns:a16="http://schemas.microsoft.com/office/drawing/2014/main" val="4154246836"/>
                  </a:ext>
                </a:extLst>
              </a:tr>
            </a:tbl>
          </a:graphicData>
        </a:graphic>
      </p:graphicFrame>
      <p:sp>
        <p:nvSpPr>
          <p:cNvPr id="3" name="TextBox 2">
            <a:extLst>
              <a:ext uri="{FF2B5EF4-FFF2-40B4-BE49-F238E27FC236}">
                <a16:creationId xmlns:a16="http://schemas.microsoft.com/office/drawing/2014/main" id="{F4850C48-5EC1-E7E6-5269-2C1A20059595}"/>
              </a:ext>
            </a:extLst>
          </p:cNvPr>
          <p:cNvSpPr txBox="1"/>
          <p:nvPr/>
        </p:nvSpPr>
        <p:spPr>
          <a:xfrm>
            <a:off x="6176136" y="6282923"/>
            <a:ext cx="2420343" cy="369332"/>
          </a:xfrm>
          <a:prstGeom prst="rect">
            <a:avLst/>
          </a:prstGeom>
          <a:noFill/>
        </p:spPr>
        <p:txBody>
          <a:bodyPr wrap="none" rtlCol="0">
            <a:spAutoFit/>
          </a:bodyPr>
          <a:lstStyle/>
          <a:p>
            <a:r>
              <a:rPr lang="en-US" dirty="0"/>
              <a:t>*2012-2022: no surveys</a:t>
            </a:r>
          </a:p>
        </p:txBody>
      </p:sp>
    </p:spTree>
    <p:extLst>
      <p:ext uri="{BB962C8B-B14F-4D97-AF65-F5344CB8AC3E}">
        <p14:creationId xmlns:p14="http://schemas.microsoft.com/office/powerpoint/2010/main" val="2624571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7C3C5-FEA8-B4F3-54EA-42202B2603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F03554-185F-AD0B-AE4B-A4E483C7963B}"/>
              </a:ext>
            </a:extLst>
          </p:cNvPr>
          <p:cNvSpPr>
            <a:spLocks noGrp="1"/>
          </p:cNvSpPr>
          <p:nvPr>
            <p:ph type="title"/>
          </p:nvPr>
        </p:nvSpPr>
        <p:spPr>
          <a:xfrm>
            <a:off x="0" y="18255"/>
            <a:ext cx="12192000" cy="1325563"/>
          </a:xfrm>
        </p:spPr>
        <p:txBody>
          <a:bodyPr>
            <a:normAutofit/>
          </a:bodyPr>
          <a:lstStyle/>
          <a:p>
            <a:pPr algn="ctr"/>
            <a:r>
              <a:rPr lang="en-US" b="1" dirty="0"/>
              <a:t>Aquatic Plant Management</a:t>
            </a:r>
            <a:br>
              <a:rPr lang="en-US" sz="3600" b="1" dirty="0"/>
            </a:br>
            <a:r>
              <a:rPr lang="en-US" sz="3600" b="1" dirty="0"/>
              <a:t>(EWM first observed in 1988)</a:t>
            </a:r>
          </a:p>
        </p:txBody>
      </p:sp>
      <p:pic>
        <p:nvPicPr>
          <p:cNvPr id="5" name="Content Placeholder 4">
            <a:extLst>
              <a:ext uri="{FF2B5EF4-FFF2-40B4-BE49-F238E27FC236}">
                <a16:creationId xmlns:a16="http://schemas.microsoft.com/office/drawing/2014/main" id="{F37B3373-6386-9B74-31EC-CDA29A65BEA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1851" t="71439" r="31759" b="6192"/>
          <a:stretch>
            <a:fillRect/>
          </a:stretch>
        </p:blipFill>
        <p:spPr>
          <a:xfrm>
            <a:off x="1066800" y="1537396"/>
            <a:ext cx="10058400" cy="5164002"/>
          </a:xfrm>
        </p:spPr>
      </p:pic>
      <p:sp>
        <p:nvSpPr>
          <p:cNvPr id="3" name="TextBox 2">
            <a:extLst>
              <a:ext uri="{FF2B5EF4-FFF2-40B4-BE49-F238E27FC236}">
                <a16:creationId xmlns:a16="http://schemas.microsoft.com/office/drawing/2014/main" id="{ED5B7D42-4580-9362-CDBF-AACCE27734A8}"/>
              </a:ext>
            </a:extLst>
          </p:cNvPr>
          <p:cNvSpPr txBox="1"/>
          <p:nvPr/>
        </p:nvSpPr>
        <p:spPr>
          <a:xfrm>
            <a:off x="5594554" y="4951272"/>
            <a:ext cx="652743" cy="369332"/>
          </a:xfrm>
          <a:prstGeom prst="rect">
            <a:avLst/>
          </a:prstGeom>
          <a:noFill/>
        </p:spPr>
        <p:txBody>
          <a:bodyPr wrap="none" rtlCol="0">
            <a:spAutoFit/>
          </a:bodyPr>
          <a:lstStyle/>
          <a:p>
            <a:r>
              <a:rPr lang="en-US" b="1" dirty="0"/>
              <a:t>1988</a:t>
            </a:r>
          </a:p>
        </p:txBody>
      </p:sp>
      <p:sp>
        <p:nvSpPr>
          <p:cNvPr id="4" name="TextBox 3">
            <a:extLst>
              <a:ext uri="{FF2B5EF4-FFF2-40B4-BE49-F238E27FC236}">
                <a16:creationId xmlns:a16="http://schemas.microsoft.com/office/drawing/2014/main" id="{4252E1FD-2A83-DE82-D0A3-9B11E95CA356}"/>
              </a:ext>
            </a:extLst>
          </p:cNvPr>
          <p:cNvSpPr txBox="1"/>
          <p:nvPr/>
        </p:nvSpPr>
        <p:spPr>
          <a:xfrm>
            <a:off x="2561304" y="3609168"/>
            <a:ext cx="1401096" cy="646331"/>
          </a:xfrm>
          <a:prstGeom prst="rect">
            <a:avLst/>
          </a:prstGeom>
          <a:solidFill>
            <a:schemeClr val="bg1"/>
          </a:solidFill>
        </p:spPr>
        <p:txBody>
          <a:bodyPr wrap="square" rtlCol="0">
            <a:spAutoFit/>
          </a:bodyPr>
          <a:lstStyle/>
          <a:p>
            <a:r>
              <a:rPr lang="en-US" b="1" dirty="0"/>
              <a:t>Native Plant Treatments</a:t>
            </a:r>
          </a:p>
        </p:txBody>
      </p:sp>
      <p:sp>
        <p:nvSpPr>
          <p:cNvPr id="7" name="TextBox 6">
            <a:extLst>
              <a:ext uri="{FF2B5EF4-FFF2-40B4-BE49-F238E27FC236}">
                <a16:creationId xmlns:a16="http://schemas.microsoft.com/office/drawing/2014/main" id="{92B1198F-4AB4-288E-0706-B7BDDFF3E1E4}"/>
              </a:ext>
            </a:extLst>
          </p:cNvPr>
          <p:cNvSpPr txBox="1"/>
          <p:nvPr/>
        </p:nvSpPr>
        <p:spPr>
          <a:xfrm>
            <a:off x="6695769" y="3657732"/>
            <a:ext cx="1248695" cy="923330"/>
          </a:xfrm>
          <a:prstGeom prst="rect">
            <a:avLst/>
          </a:prstGeom>
          <a:solidFill>
            <a:schemeClr val="bg1"/>
          </a:solidFill>
        </p:spPr>
        <p:txBody>
          <a:bodyPr wrap="square" rtlCol="0">
            <a:spAutoFit/>
          </a:bodyPr>
          <a:lstStyle/>
          <a:p>
            <a:pPr algn="ctr"/>
            <a:r>
              <a:rPr lang="en-US" b="1" dirty="0"/>
              <a:t>Aggressive EWM Control</a:t>
            </a:r>
          </a:p>
        </p:txBody>
      </p:sp>
      <p:sp>
        <p:nvSpPr>
          <p:cNvPr id="8" name="TextBox 7">
            <a:extLst>
              <a:ext uri="{FF2B5EF4-FFF2-40B4-BE49-F238E27FC236}">
                <a16:creationId xmlns:a16="http://schemas.microsoft.com/office/drawing/2014/main" id="{3EA0F97D-BD2C-0084-53D2-B5D5D669B503}"/>
              </a:ext>
            </a:extLst>
          </p:cNvPr>
          <p:cNvSpPr txBox="1"/>
          <p:nvPr/>
        </p:nvSpPr>
        <p:spPr>
          <a:xfrm>
            <a:off x="9011268" y="2535167"/>
            <a:ext cx="1115960" cy="646331"/>
          </a:xfrm>
          <a:prstGeom prst="rect">
            <a:avLst/>
          </a:prstGeom>
          <a:solidFill>
            <a:schemeClr val="bg1"/>
          </a:solidFill>
        </p:spPr>
        <p:txBody>
          <a:bodyPr wrap="square" rtlCol="0">
            <a:spAutoFit/>
          </a:bodyPr>
          <a:lstStyle/>
          <a:p>
            <a:pPr algn="ctr"/>
            <a:r>
              <a:rPr lang="en-US" b="1" dirty="0"/>
              <a:t>Low Lake Levels</a:t>
            </a:r>
          </a:p>
        </p:txBody>
      </p:sp>
    </p:spTree>
    <p:extLst>
      <p:ext uri="{BB962C8B-B14F-4D97-AF65-F5344CB8AC3E}">
        <p14:creationId xmlns:p14="http://schemas.microsoft.com/office/powerpoint/2010/main" val="2940523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F4C87-75D1-A8C7-3250-F42EE3978D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919EA8-0851-D59E-6931-9675DD944E0D}"/>
              </a:ext>
            </a:extLst>
          </p:cNvPr>
          <p:cNvSpPr>
            <a:spLocks noGrp="1"/>
          </p:cNvSpPr>
          <p:nvPr>
            <p:ph type="title"/>
          </p:nvPr>
        </p:nvSpPr>
        <p:spPr>
          <a:xfrm>
            <a:off x="0" y="18255"/>
            <a:ext cx="6961239" cy="1325563"/>
          </a:xfrm>
        </p:spPr>
        <p:txBody>
          <a:bodyPr>
            <a:normAutofit/>
          </a:bodyPr>
          <a:lstStyle/>
          <a:p>
            <a:pPr algn="ctr"/>
            <a:r>
              <a:rPr lang="en-US" sz="4000" b="1" dirty="0"/>
              <a:t>EWM First Observed in 1988</a:t>
            </a:r>
          </a:p>
        </p:txBody>
      </p:sp>
      <p:pic>
        <p:nvPicPr>
          <p:cNvPr id="5" name="Content Placeholder 4">
            <a:extLst>
              <a:ext uri="{FF2B5EF4-FFF2-40B4-BE49-F238E27FC236}">
                <a16:creationId xmlns:a16="http://schemas.microsoft.com/office/drawing/2014/main" id="{F5DE5181-DB27-4788-5042-DA8C0957B9E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1401" t="15664" r="19881" b="14740"/>
          <a:stretch>
            <a:fillRect/>
          </a:stretch>
        </p:blipFill>
        <p:spPr>
          <a:xfrm>
            <a:off x="7162800" y="133270"/>
            <a:ext cx="5029200" cy="6591461"/>
          </a:xfrm>
        </p:spPr>
      </p:pic>
      <p:pic>
        <p:nvPicPr>
          <p:cNvPr id="4" name="Picture 3">
            <a:extLst>
              <a:ext uri="{FF2B5EF4-FFF2-40B4-BE49-F238E27FC236}">
                <a16:creationId xmlns:a16="http://schemas.microsoft.com/office/drawing/2014/main" id="{ED97E196-7C9A-E567-1B9C-A46422904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116" y="1796846"/>
            <a:ext cx="6223819" cy="4667864"/>
          </a:xfrm>
          <a:prstGeom prst="rect">
            <a:avLst/>
          </a:prstGeom>
        </p:spPr>
      </p:pic>
    </p:spTree>
    <p:extLst>
      <p:ext uri="{BB962C8B-B14F-4D97-AF65-F5344CB8AC3E}">
        <p14:creationId xmlns:p14="http://schemas.microsoft.com/office/powerpoint/2010/main" val="1832139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B84D1-3D2F-7A88-E754-F8638C571B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10D2EE-7985-A1FB-25AE-518720EB4CE9}"/>
              </a:ext>
            </a:extLst>
          </p:cNvPr>
          <p:cNvSpPr>
            <a:spLocks noGrp="1"/>
          </p:cNvSpPr>
          <p:nvPr>
            <p:ph type="title"/>
          </p:nvPr>
        </p:nvSpPr>
        <p:spPr>
          <a:xfrm>
            <a:off x="0" y="431210"/>
            <a:ext cx="6961239" cy="1948196"/>
          </a:xfrm>
        </p:spPr>
        <p:txBody>
          <a:bodyPr>
            <a:normAutofit/>
          </a:bodyPr>
          <a:lstStyle/>
          <a:p>
            <a:pPr algn="ctr"/>
            <a:r>
              <a:rPr lang="en-US" sz="4000" b="1" dirty="0"/>
              <a:t>Zebra Mussel Distribution</a:t>
            </a:r>
            <a:br>
              <a:rPr lang="en-US" sz="4000" b="1" dirty="0"/>
            </a:br>
            <a:r>
              <a:rPr lang="en-US" sz="4000" b="1" dirty="0"/>
              <a:t>2023</a:t>
            </a:r>
            <a:br>
              <a:rPr lang="en-US" sz="4000" b="1" dirty="0"/>
            </a:br>
            <a:r>
              <a:rPr lang="en-US" sz="2400" b="1" dirty="0"/>
              <a:t>(First observed in 2014)</a:t>
            </a:r>
            <a:endParaRPr lang="en-US" sz="4000" b="1" dirty="0"/>
          </a:p>
        </p:txBody>
      </p:sp>
      <p:pic>
        <p:nvPicPr>
          <p:cNvPr id="8" name="Content Placeholder 7">
            <a:extLst>
              <a:ext uri="{FF2B5EF4-FFF2-40B4-BE49-F238E27FC236}">
                <a16:creationId xmlns:a16="http://schemas.microsoft.com/office/drawing/2014/main" id="{1B4EC452-3891-44D0-862F-3ED2ACE9231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889" b="4541"/>
          <a:stretch>
            <a:fillRect/>
          </a:stretch>
        </p:blipFill>
        <p:spPr>
          <a:xfrm>
            <a:off x="6194323" y="52870"/>
            <a:ext cx="5997677" cy="6719268"/>
          </a:xfrm>
        </p:spPr>
      </p:pic>
      <p:pic>
        <p:nvPicPr>
          <p:cNvPr id="4" name="Picture 3">
            <a:extLst>
              <a:ext uri="{FF2B5EF4-FFF2-40B4-BE49-F238E27FC236}">
                <a16:creationId xmlns:a16="http://schemas.microsoft.com/office/drawing/2014/main" id="{00A27E25-C656-C1E4-7EFB-CF8EFA575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842" y="2586310"/>
            <a:ext cx="5120640" cy="3840480"/>
          </a:xfrm>
          <a:prstGeom prst="rect">
            <a:avLst/>
          </a:prstGeom>
        </p:spPr>
      </p:pic>
    </p:spTree>
    <p:extLst>
      <p:ext uri="{BB962C8B-B14F-4D97-AF65-F5344CB8AC3E}">
        <p14:creationId xmlns:p14="http://schemas.microsoft.com/office/powerpoint/2010/main" val="634554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632E9-300F-EE38-5E46-8EB055672B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715287-A985-F06F-DE94-AEF735C54AB1}"/>
              </a:ext>
            </a:extLst>
          </p:cNvPr>
          <p:cNvSpPr>
            <a:spLocks noGrp="1"/>
          </p:cNvSpPr>
          <p:nvPr>
            <p:ph type="title"/>
          </p:nvPr>
        </p:nvSpPr>
        <p:spPr>
          <a:xfrm>
            <a:off x="0" y="589788"/>
            <a:ext cx="4640826" cy="1273573"/>
          </a:xfrm>
        </p:spPr>
        <p:txBody>
          <a:bodyPr>
            <a:normAutofit/>
          </a:bodyPr>
          <a:lstStyle/>
          <a:p>
            <a:pPr algn="ctr"/>
            <a:r>
              <a:rPr lang="en-US" sz="4000" b="1" dirty="0"/>
              <a:t>Fish Survey Results</a:t>
            </a:r>
            <a:br>
              <a:rPr lang="en-US" sz="4000" b="1" dirty="0"/>
            </a:br>
            <a:r>
              <a:rPr lang="en-US" sz="4000" b="1" dirty="0"/>
              <a:t>From 1954 to 2022</a:t>
            </a:r>
          </a:p>
        </p:txBody>
      </p:sp>
      <p:graphicFrame>
        <p:nvGraphicFramePr>
          <p:cNvPr id="3" name="Table 2">
            <a:extLst>
              <a:ext uri="{FF2B5EF4-FFF2-40B4-BE49-F238E27FC236}">
                <a16:creationId xmlns:a16="http://schemas.microsoft.com/office/drawing/2014/main" id="{231083D6-1455-CCEF-C802-BFFD1CD0BC23}"/>
              </a:ext>
            </a:extLst>
          </p:cNvPr>
          <p:cNvGraphicFramePr>
            <a:graphicFrameLocks noGrp="1"/>
          </p:cNvGraphicFramePr>
          <p:nvPr>
            <p:extLst>
              <p:ext uri="{D42A27DB-BD31-4B8C-83A1-F6EECF244321}">
                <p14:modId xmlns:p14="http://schemas.microsoft.com/office/powerpoint/2010/main" val="1416257376"/>
              </p:ext>
            </p:extLst>
          </p:nvPr>
        </p:nvGraphicFramePr>
        <p:xfrm>
          <a:off x="5643716" y="668020"/>
          <a:ext cx="6400800" cy="552196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4277579106"/>
                    </a:ext>
                  </a:extLst>
                </a:gridCol>
                <a:gridCol w="1828800">
                  <a:extLst>
                    <a:ext uri="{9D8B030D-6E8A-4147-A177-3AD203B41FA5}">
                      <a16:colId xmlns:a16="http://schemas.microsoft.com/office/drawing/2014/main" val="3935806946"/>
                    </a:ext>
                  </a:extLst>
                </a:gridCol>
                <a:gridCol w="1828800">
                  <a:extLst>
                    <a:ext uri="{9D8B030D-6E8A-4147-A177-3AD203B41FA5}">
                      <a16:colId xmlns:a16="http://schemas.microsoft.com/office/drawing/2014/main" val="312476602"/>
                    </a:ext>
                  </a:extLst>
                </a:gridCol>
                <a:gridCol w="1828800">
                  <a:extLst>
                    <a:ext uri="{9D8B030D-6E8A-4147-A177-3AD203B41FA5}">
                      <a16:colId xmlns:a16="http://schemas.microsoft.com/office/drawing/2014/main" val="4237235875"/>
                    </a:ext>
                  </a:extLst>
                </a:gridCol>
              </a:tblGrid>
              <a:tr h="370840">
                <a:tc>
                  <a:txBody>
                    <a:bodyPr/>
                    <a:lstStyle/>
                    <a:p>
                      <a:pPr algn="ctr"/>
                      <a:r>
                        <a:rPr lang="en-US" sz="2000" dirty="0"/>
                        <a:t>Year</a:t>
                      </a:r>
                    </a:p>
                  </a:txBody>
                  <a:tcPr/>
                </a:tc>
                <a:tc>
                  <a:txBody>
                    <a:bodyPr/>
                    <a:lstStyle/>
                    <a:p>
                      <a:pPr algn="ctr"/>
                      <a:r>
                        <a:rPr lang="en-US" sz="2000" dirty="0"/>
                        <a:t>Number of Species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Dominant Panfish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Dominant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Gamefish</a:t>
                      </a:r>
                    </a:p>
                  </a:txBody>
                  <a:tcPr/>
                </a:tc>
                <a:extLst>
                  <a:ext uri="{0D108BD9-81ED-4DB2-BD59-A6C34878D82A}">
                    <a16:rowId xmlns:a16="http://schemas.microsoft.com/office/drawing/2014/main" val="2521111324"/>
                  </a:ext>
                </a:extLst>
              </a:tr>
              <a:tr h="370840">
                <a:tc>
                  <a:txBody>
                    <a:bodyPr/>
                    <a:lstStyle/>
                    <a:p>
                      <a:pPr algn="ctr"/>
                      <a:r>
                        <a:rPr lang="en-US" sz="1800" dirty="0"/>
                        <a:t>1954</a:t>
                      </a:r>
                    </a:p>
                  </a:txBody>
                  <a:tcPr/>
                </a:tc>
                <a:tc>
                  <a:txBody>
                    <a:bodyPr/>
                    <a:lstStyle/>
                    <a:p>
                      <a:pPr algn="ctr"/>
                      <a:r>
                        <a:rPr lang="en-US" sz="1800" dirty="0"/>
                        <a:t>15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Yellow perch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Walleye</a:t>
                      </a:r>
                    </a:p>
                  </a:txBody>
                  <a:tcPr/>
                </a:tc>
                <a:extLst>
                  <a:ext uri="{0D108BD9-81ED-4DB2-BD59-A6C34878D82A}">
                    <a16:rowId xmlns:a16="http://schemas.microsoft.com/office/drawing/2014/main" val="2520668232"/>
                  </a:ext>
                </a:extLst>
              </a:tr>
              <a:tr h="370840">
                <a:tc>
                  <a:txBody>
                    <a:bodyPr/>
                    <a:lstStyle/>
                    <a:p>
                      <a:pPr algn="ctr"/>
                      <a:r>
                        <a:rPr lang="en-US" sz="1800" dirty="0"/>
                        <a:t>1975</a:t>
                      </a:r>
                    </a:p>
                  </a:txBody>
                  <a:tcPr/>
                </a:tc>
                <a:tc>
                  <a:txBody>
                    <a:bodyPr/>
                    <a:lstStyle/>
                    <a:p>
                      <a:pPr algn="ctr"/>
                      <a:r>
                        <a:rPr lang="en-US" sz="1800" dirty="0"/>
                        <a:t>17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Bluegill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Northern pike</a:t>
                      </a:r>
                    </a:p>
                  </a:txBody>
                  <a:tcPr/>
                </a:tc>
                <a:extLst>
                  <a:ext uri="{0D108BD9-81ED-4DB2-BD59-A6C34878D82A}">
                    <a16:rowId xmlns:a16="http://schemas.microsoft.com/office/drawing/2014/main" val="4179908436"/>
                  </a:ext>
                </a:extLst>
              </a:tr>
              <a:tr h="370840">
                <a:tc>
                  <a:txBody>
                    <a:bodyPr/>
                    <a:lstStyle/>
                    <a:p>
                      <a:pPr algn="ctr"/>
                      <a:r>
                        <a:rPr lang="en-US" sz="1800" dirty="0"/>
                        <a:t>1979</a:t>
                      </a:r>
                    </a:p>
                  </a:txBody>
                  <a:tcPr/>
                </a:tc>
                <a:tc>
                  <a:txBody>
                    <a:bodyPr/>
                    <a:lstStyle/>
                    <a:p>
                      <a:pPr algn="ctr"/>
                      <a:r>
                        <a:rPr lang="en-US" sz="1800" dirty="0"/>
                        <a:t>17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Bluegill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Northern pike</a:t>
                      </a:r>
                    </a:p>
                  </a:txBody>
                  <a:tcPr/>
                </a:tc>
                <a:extLst>
                  <a:ext uri="{0D108BD9-81ED-4DB2-BD59-A6C34878D82A}">
                    <a16:rowId xmlns:a16="http://schemas.microsoft.com/office/drawing/2014/main" val="1175786996"/>
                  </a:ext>
                </a:extLst>
              </a:tr>
              <a:tr h="370840">
                <a:tc>
                  <a:txBody>
                    <a:bodyPr/>
                    <a:lstStyle/>
                    <a:p>
                      <a:pPr algn="ctr"/>
                      <a:r>
                        <a:rPr lang="en-US" sz="1800" dirty="0"/>
                        <a:t>1984</a:t>
                      </a:r>
                    </a:p>
                  </a:txBody>
                  <a:tcPr/>
                </a:tc>
                <a:tc>
                  <a:txBody>
                    <a:bodyPr/>
                    <a:lstStyle/>
                    <a:p>
                      <a:pPr algn="ctr"/>
                      <a:r>
                        <a:rPr lang="en-US" sz="1800" dirty="0"/>
                        <a:t>17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Bluegill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Northern pike</a:t>
                      </a:r>
                    </a:p>
                  </a:txBody>
                  <a:tcPr/>
                </a:tc>
                <a:extLst>
                  <a:ext uri="{0D108BD9-81ED-4DB2-BD59-A6C34878D82A}">
                    <a16:rowId xmlns:a16="http://schemas.microsoft.com/office/drawing/2014/main" val="2547170850"/>
                  </a:ext>
                </a:extLst>
              </a:tr>
              <a:tr h="370840">
                <a:tc>
                  <a:txBody>
                    <a:bodyPr/>
                    <a:lstStyle/>
                    <a:p>
                      <a:pPr algn="ctr"/>
                      <a:r>
                        <a:rPr lang="en-US" sz="1800" dirty="0"/>
                        <a:t>1989</a:t>
                      </a:r>
                    </a:p>
                  </a:txBody>
                  <a:tcPr/>
                </a:tc>
                <a:tc>
                  <a:txBody>
                    <a:bodyPr/>
                    <a:lstStyle/>
                    <a:p>
                      <a:pPr algn="ctr"/>
                      <a:r>
                        <a:rPr lang="en-US" sz="1800" dirty="0"/>
                        <a:t>14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Bluegill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Northern pike</a:t>
                      </a:r>
                    </a:p>
                  </a:txBody>
                  <a:tcPr/>
                </a:tc>
                <a:extLst>
                  <a:ext uri="{0D108BD9-81ED-4DB2-BD59-A6C34878D82A}">
                    <a16:rowId xmlns:a16="http://schemas.microsoft.com/office/drawing/2014/main" val="3047252413"/>
                  </a:ext>
                </a:extLst>
              </a:tr>
              <a:tr h="370840">
                <a:tc>
                  <a:txBody>
                    <a:bodyPr/>
                    <a:lstStyle/>
                    <a:p>
                      <a:pPr algn="ctr"/>
                      <a:r>
                        <a:rPr lang="en-US" sz="1800" dirty="0"/>
                        <a:t>1994</a:t>
                      </a:r>
                    </a:p>
                  </a:txBody>
                  <a:tcPr/>
                </a:tc>
                <a:tc>
                  <a:txBody>
                    <a:bodyPr/>
                    <a:lstStyle/>
                    <a:p>
                      <a:pPr algn="ctr"/>
                      <a:r>
                        <a:rPr lang="en-US" sz="1800" dirty="0"/>
                        <a:t>17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Bluegill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Northern pike</a:t>
                      </a:r>
                    </a:p>
                  </a:txBody>
                  <a:tcPr/>
                </a:tc>
                <a:extLst>
                  <a:ext uri="{0D108BD9-81ED-4DB2-BD59-A6C34878D82A}">
                    <a16:rowId xmlns:a16="http://schemas.microsoft.com/office/drawing/2014/main" val="496397163"/>
                  </a:ext>
                </a:extLst>
              </a:tr>
              <a:tr h="370840">
                <a:tc>
                  <a:txBody>
                    <a:bodyPr/>
                    <a:lstStyle/>
                    <a:p>
                      <a:pPr algn="ctr"/>
                      <a:r>
                        <a:rPr lang="en-US" sz="1800" dirty="0"/>
                        <a:t>1999</a:t>
                      </a:r>
                    </a:p>
                  </a:txBody>
                  <a:tcPr/>
                </a:tc>
                <a:tc>
                  <a:txBody>
                    <a:bodyPr/>
                    <a:lstStyle/>
                    <a:p>
                      <a:pPr algn="ctr"/>
                      <a:r>
                        <a:rPr lang="en-US" sz="1800" dirty="0"/>
                        <a:t>15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Bluegill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Northern pike</a:t>
                      </a:r>
                    </a:p>
                  </a:txBody>
                  <a:tcPr/>
                </a:tc>
                <a:extLst>
                  <a:ext uri="{0D108BD9-81ED-4DB2-BD59-A6C34878D82A}">
                    <a16:rowId xmlns:a16="http://schemas.microsoft.com/office/drawing/2014/main" val="913560239"/>
                  </a:ext>
                </a:extLst>
              </a:tr>
              <a:tr h="370840">
                <a:tc>
                  <a:txBody>
                    <a:bodyPr/>
                    <a:lstStyle/>
                    <a:p>
                      <a:pPr algn="ctr"/>
                      <a:r>
                        <a:rPr lang="en-US" sz="1800" dirty="0"/>
                        <a:t>2004</a:t>
                      </a:r>
                    </a:p>
                  </a:txBody>
                  <a:tcPr/>
                </a:tc>
                <a:tc>
                  <a:txBody>
                    <a:bodyPr/>
                    <a:lstStyle/>
                    <a:p>
                      <a:pPr algn="ctr"/>
                      <a:r>
                        <a:rPr lang="en-US" sz="1800" dirty="0"/>
                        <a:t>19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Bluegill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Northern pike</a:t>
                      </a:r>
                    </a:p>
                  </a:txBody>
                  <a:tcPr/>
                </a:tc>
                <a:extLst>
                  <a:ext uri="{0D108BD9-81ED-4DB2-BD59-A6C34878D82A}">
                    <a16:rowId xmlns:a16="http://schemas.microsoft.com/office/drawing/2014/main" val="862665247"/>
                  </a:ext>
                </a:extLst>
              </a:tr>
              <a:tr h="370840">
                <a:tc>
                  <a:txBody>
                    <a:bodyPr/>
                    <a:lstStyle/>
                    <a:p>
                      <a:pPr algn="ctr"/>
                      <a:r>
                        <a:rPr lang="en-US" sz="1800" dirty="0"/>
                        <a:t>2008</a:t>
                      </a:r>
                    </a:p>
                  </a:txBody>
                  <a:tcPr/>
                </a:tc>
                <a:tc>
                  <a:txBody>
                    <a:bodyPr/>
                    <a:lstStyle/>
                    <a:p>
                      <a:pPr algn="ctr"/>
                      <a:r>
                        <a:rPr lang="en-US" sz="1800" dirty="0"/>
                        <a:t>13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Bluegill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Northern pike</a:t>
                      </a:r>
                    </a:p>
                  </a:txBody>
                  <a:tcPr/>
                </a:tc>
                <a:extLst>
                  <a:ext uri="{0D108BD9-81ED-4DB2-BD59-A6C34878D82A}">
                    <a16:rowId xmlns:a16="http://schemas.microsoft.com/office/drawing/2014/main" val="3340386261"/>
                  </a:ext>
                </a:extLst>
              </a:tr>
              <a:tr h="370840">
                <a:tc>
                  <a:txBody>
                    <a:bodyPr/>
                    <a:lstStyle/>
                    <a:p>
                      <a:pPr algn="ctr"/>
                      <a:r>
                        <a:rPr lang="en-US" sz="1800" dirty="0"/>
                        <a:t>2014</a:t>
                      </a:r>
                    </a:p>
                  </a:txBody>
                  <a:tcPr/>
                </a:tc>
                <a:tc>
                  <a:txBody>
                    <a:bodyPr/>
                    <a:lstStyle/>
                    <a:p>
                      <a:pPr algn="ctr"/>
                      <a:r>
                        <a:rPr lang="en-US" sz="1800" dirty="0"/>
                        <a:t>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Bluegill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Northern pike</a:t>
                      </a:r>
                    </a:p>
                  </a:txBody>
                  <a:tcPr/>
                </a:tc>
                <a:extLst>
                  <a:ext uri="{0D108BD9-81ED-4DB2-BD59-A6C34878D82A}">
                    <a16:rowId xmlns:a16="http://schemas.microsoft.com/office/drawing/2014/main" val="3304429784"/>
                  </a:ext>
                </a:extLst>
              </a:tr>
              <a:tr h="370840">
                <a:tc>
                  <a:txBody>
                    <a:bodyPr/>
                    <a:lstStyle/>
                    <a:p>
                      <a:pPr algn="ctr"/>
                      <a:r>
                        <a:rPr lang="en-US" sz="1800" dirty="0"/>
                        <a:t>2016</a:t>
                      </a:r>
                    </a:p>
                  </a:txBody>
                  <a:tcPr/>
                </a:tc>
                <a:tc>
                  <a:txBody>
                    <a:bodyPr/>
                    <a:lstStyle/>
                    <a:p>
                      <a:pPr algn="ctr"/>
                      <a:r>
                        <a:rPr lang="en-US" sz="1800" dirty="0"/>
                        <a:t>14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Bluegill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Northern pike</a:t>
                      </a:r>
                    </a:p>
                  </a:txBody>
                  <a:tcPr/>
                </a:tc>
                <a:extLst>
                  <a:ext uri="{0D108BD9-81ED-4DB2-BD59-A6C34878D82A}">
                    <a16:rowId xmlns:a16="http://schemas.microsoft.com/office/drawing/2014/main" val="1216654294"/>
                  </a:ext>
                </a:extLst>
              </a:tr>
              <a:tr h="370840">
                <a:tc>
                  <a:txBody>
                    <a:bodyPr/>
                    <a:lstStyle/>
                    <a:p>
                      <a:pPr algn="ctr"/>
                      <a:r>
                        <a:rPr lang="en-US" sz="1800" dirty="0"/>
                        <a:t>2018</a:t>
                      </a:r>
                    </a:p>
                  </a:txBody>
                  <a:tcPr/>
                </a:tc>
                <a:tc>
                  <a:txBody>
                    <a:bodyPr/>
                    <a:lstStyle/>
                    <a:p>
                      <a:pPr algn="ctr"/>
                      <a:r>
                        <a:rPr lang="en-US" sz="1800" dirty="0"/>
                        <a:t>15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Bluegill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Northern pike</a:t>
                      </a:r>
                    </a:p>
                  </a:txBody>
                  <a:tcPr/>
                </a:tc>
                <a:extLst>
                  <a:ext uri="{0D108BD9-81ED-4DB2-BD59-A6C34878D82A}">
                    <a16:rowId xmlns:a16="http://schemas.microsoft.com/office/drawing/2014/main" val="4013506824"/>
                  </a:ext>
                </a:extLst>
              </a:tr>
              <a:tr h="370840">
                <a:tc>
                  <a:txBody>
                    <a:bodyPr/>
                    <a:lstStyle/>
                    <a:p>
                      <a:pPr algn="ctr"/>
                      <a:r>
                        <a:rPr lang="en-US" sz="1800" dirty="0"/>
                        <a:t>2022</a:t>
                      </a:r>
                    </a:p>
                  </a:txBody>
                  <a:tcPr/>
                </a:tc>
                <a:tc>
                  <a:txBody>
                    <a:bodyPr/>
                    <a:lstStyle/>
                    <a:p>
                      <a:pPr algn="ctr"/>
                      <a:r>
                        <a:rPr lang="en-US" sz="1800" dirty="0"/>
                        <a:t>14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Pumpkinseed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Northern pike</a:t>
                      </a:r>
                    </a:p>
                  </a:txBody>
                  <a:tcPr/>
                </a:tc>
                <a:extLst>
                  <a:ext uri="{0D108BD9-81ED-4DB2-BD59-A6C34878D82A}">
                    <a16:rowId xmlns:a16="http://schemas.microsoft.com/office/drawing/2014/main" val="4193070584"/>
                  </a:ext>
                </a:extLst>
              </a:tr>
            </a:tbl>
          </a:graphicData>
        </a:graphic>
      </p:graphicFrame>
      <p:pic>
        <p:nvPicPr>
          <p:cNvPr id="8" name="Picture 7">
            <a:extLst>
              <a:ext uri="{FF2B5EF4-FFF2-40B4-BE49-F238E27FC236}">
                <a16:creationId xmlns:a16="http://schemas.microsoft.com/office/drawing/2014/main" id="{2927CAC7-2233-4FFE-AA1C-D5723B998A73}"/>
              </a:ext>
            </a:extLst>
          </p:cNvPr>
          <p:cNvPicPr>
            <a:picLocks noChangeAspect="1"/>
          </p:cNvPicPr>
          <p:nvPr/>
        </p:nvPicPr>
        <p:blipFill>
          <a:blip r:embed="rId2">
            <a:extLst>
              <a:ext uri="{28A0092B-C50C-407E-A947-70E740481C1C}">
                <a14:useLocalDpi xmlns:a14="http://schemas.microsoft.com/office/drawing/2010/main" val="0"/>
              </a:ext>
            </a:extLst>
          </a:blip>
          <a:srcRect t="33333" b="20841"/>
          <a:stretch>
            <a:fillRect/>
          </a:stretch>
        </p:blipFill>
        <p:spPr>
          <a:xfrm>
            <a:off x="216310" y="3234813"/>
            <a:ext cx="5321025" cy="1828800"/>
          </a:xfrm>
          <a:prstGeom prst="rect">
            <a:avLst/>
          </a:prstGeom>
        </p:spPr>
      </p:pic>
    </p:spTree>
    <p:extLst>
      <p:ext uri="{BB962C8B-B14F-4D97-AF65-F5344CB8AC3E}">
        <p14:creationId xmlns:p14="http://schemas.microsoft.com/office/powerpoint/2010/main" val="2035744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84BC7-4607-F78A-6687-C00C6F0570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5C7537-CF27-8162-3668-8874D2E6EC6D}"/>
              </a:ext>
            </a:extLst>
          </p:cNvPr>
          <p:cNvSpPr>
            <a:spLocks noGrp="1"/>
          </p:cNvSpPr>
          <p:nvPr>
            <p:ph type="title"/>
          </p:nvPr>
        </p:nvSpPr>
        <p:spPr>
          <a:xfrm>
            <a:off x="0" y="18255"/>
            <a:ext cx="12192000" cy="6839745"/>
          </a:xfrm>
        </p:spPr>
        <p:txBody>
          <a:bodyPr>
            <a:normAutofit/>
          </a:bodyPr>
          <a:lstStyle/>
          <a:p>
            <a:pPr algn="ctr"/>
            <a:r>
              <a:rPr lang="en-US" sz="6000" b="1" dirty="0"/>
              <a:t>2024 Summer Lake Use Study for</a:t>
            </a:r>
            <a:br>
              <a:rPr lang="en-US" sz="6000" b="1" dirty="0"/>
            </a:br>
            <a:r>
              <a:rPr lang="en-US" sz="6000" b="1" dirty="0"/>
              <a:t>White Bear Lake</a:t>
            </a:r>
          </a:p>
        </p:txBody>
      </p:sp>
    </p:spTree>
    <p:extLst>
      <p:ext uri="{BB962C8B-B14F-4D97-AF65-F5344CB8AC3E}">
        <p14:creationId xmlns:p14="http://schemas.microsoft.com/office/powerpoint/2010/main" val="4072854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D10C0-63FB-0DB4-1530-60A7F37B9FC9}"/>
              </a:ext>
            </a:extLst>
          </p:cNvPr>
          <p:cNvSpPr>
            <a:spLocks noGrp="1"/>
          </p:cNvSpPr>
          <p:nvPr>
            <p:ph type="title"/>
          </p:nvPr>
        </p:nvSpPr>
        <p:spPr>
          <a:xfrm>
            <a:off x="0" y="0"/>
            <a:ext cx="12192000" cy="1325563"/>
          </a:xfrm>
        </p:spPr>
        <p:txBody>
          <a:bodyPr>
            <a:normAutofit/>
          </a:bodyPr>
          <a:lstStyle/>
          <a:p>
            <a:pPr algn="ctr"/>
            <a:r>
              <a:rPr lang="en-US" sz="4000" b="1" dirty="0"/>
              <a:t>Data Collected for Lake Use</a:t>
            </a:r>
          </a:p>
        </p:txBody>
      </p:sp>
      <p:sp>
        <p:nvSpPr>
          <p:cNvPr id="3" name="Content Placeholder 2">
            <a:extLst>
              <a:ext uri="{FF2B5EF4-FFF2-40B4-BE49-F238E27FC236}">
                <a16:creationId xmlns:a16="http://schemas.microsoft.com/office/drawing/2014/main" id="{9DF618E3-90CD-D57C-ACA3-193AC88009E8}"/>
              </a:ext>
            </a:extLst>
          </p:cNvPr>
          <p:cNvSpPr>
            <a:spLocks noGrp="1"/>
          </p:cNvSpPr>
          <p:nvPr>
            <p:ph idx="1"/>
          </p:nvPr>
        </p:nvSpPr>
        <p:spPr>
          <a:xfrm>
            <a:off x="0" y="1504335"/>
            <a:ext cx="6889955" cy="5102941"/>
          </a:xfrm>
        </p:spPr>
        <p:txBody>
          <a:bodyPr>
            <a:normAutofit/>
          </a:bodyPr>
          <a:lstStyle/>
          <a:p>
            <a:pPr lvl="1"/>
            <a:r>
              <a:rPr lang="en-US" sz="3600" dirty="0"/>
              <a:t>Shoreline watercraft and structure inventory</a:t>
            </a:r>
          </a:p>
          <a:p>
            <a:pPr lvl="1"/>
            <a:r>
              <a:rPr lang="en-US" sz="3600" dirty="0"/>
              <a:t>Launches from public access</a:t>
            </a:r>
          </a:p>
          <a:p>
            <a:pPr lvl="1"/>
            <a:r>
              <a:rPr lang="en-US" sz="3600" dirty="0"/>
              <a:t>Boat density observations on the lake</a:t>
            </a:r>
          </a:p>
          <a:p>
            <a:pPr lvl="1"/>
            <a:r>
              <a:rPr lang="en-US" sz="3600" dirty="0"/>
              <a:t>Homeowners Survey</a:t>
            </a:r>
          </a:p>
          <a:p>
            <a:pPr lvl="1"/>
            <a:r>
              <a:rPr lang="en-US" sz="3600" dirty="0"/>
              <a:t>Boaters’ Exit Survey</a:t>
            </a:r>
          </a:p>
          <a:p>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F98A77A-6B0E-DF4C-B3CA-3C5735448D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1504335"/>
            <a:ext cx="5486400" cy="4114800"/>
          </a:xfrm>
          <a:prstGeom prst="rect">
            <a:avLst/>
          </a:prstGeom>
        </p:spPr>
      </p:pic>
    </p:spTree>
    <p:extLst>
      <p:ext uri="{BB962C8B-B14F-4D97-AF65-F5344CB8AC3E}">
        <p14:creationId xmlns:p14="http://schemas.microsoft.com/office/powerpoint/2010/main" val="837776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EED43-3171-C279-3242-D2372C6144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E87B96-FE7C-B3D0-4F5A-8AA3C7DECC12}"/>
              </a:ext>
            </a:extLst>
          </p:cNvPr>
          <p:cNvSpPr>
            <a:spLocks noGrp="1"/>
          </p:cNvSpPr>
          <p:nvPr>
            <p:ph type="title"/>
          </p:nvPr>
        </p:nvSpPr>
        <p:spPr>
          <a:xfrm>
            <a:off x="0" y="589936"/>
            <a:ext cx="4975122" cy="1325563"/>
          </a:xfrm>
        </p:spPr>
        <p:txBody>
          <a:bodyPr>
            <a:normAutofit/>
          </a:bodyPr>
          <a:lstStyle/>
          <a:p>
            <a:pPr algn="ctr"/>
            <a:r>
              <a:rPr lang="en-US" sz="4000" b="1" dirty="0"/>
              <a:t>Public Accesses and Marinas</a:t>
            </a:r>
          </a:p>
        </p:txBody>
      </p:sp>
      <p:pic>
        <p:nvPicPr>
          <p:cNvPr id="14" name="Content Placeholder 13">
            <a:extLst>
              <a:ext uri="{FF2B5EF4-FFF2-40B4-BE49-F238E27FC236}">
                <a16:creationId xmlns:a16="http://schemas.microsoft.com/office/drawing/2014/main" id="{A3BB8D39-5495-9ED0-EB65-D621D1EF96B3}"/>
              </a:ext>
            </a:extLst>
          </p:cNvPr>
          <p:cNvPicPr>
            <a:picLocks noGrp="1" noChangeAspect="1"/>
          </p:cNvPicPr>
          <p:nvPr>
            <p:ph idx="1"/>
          </p:nvPr>
        </p:nvPicPr>
        <p:blipFill>
          <a:blip r:embed="rId2"/>
          <a:stretch>
            <a:fillRect/>
          </a:stretch>
        </p:blipFill>
        <p:spPr>
          <a:xfrm>
            <a:off x="4975122" y="84916"/>
            <a:ext cx="7137481" cy="6688167"/>
          </a:xfrm>
          <a:prstGeom prst="rect">
            <a:avLst/>
          </a:prstGeom>
        </p:spPr>
      </p:pic>
      <p:sp>
        <p:nvSpPr>
          <p:cNvPr id="15" name="Oval 14">
            <a:extLst>
              <a:ext uri="{FF2B5EF4-FFF2-40B4-BE49-F238E27FC236}">
                <a16:creationId xmlns:a16="http://schemas.microsoft.com/office/drawing/2014/main" id="{CCED37CD-37E5-324B-183E-F3890DD6B646}"/>
              </a:ext>
            </a:extLst>
          </p:cNvPr>
          <p:cNvSpPr/>
          <p:nvPr/>
        </p:nvSpPr>
        <p:spPr>
          <a:xfrm>
            <a:off x="7708490" y="444575"/>
            <a:ext cx="314632" cy="32848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2DF74547-DE56-5332-493E-185C7721AC19}"/>
              </a:ext>
            </a:extLst>
          </p:cNvPr>
          <p:cNvSpPr/>
          <p:nvPr/>
        </p:nvSpPr>
        <p:spPr>
          <a:xfrm>
            <a:off x="7369277" y="1613604"/>
            <a:ext cx="314632" cy="32848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CA20930-F885-E798-7E05-461A8A239EF3}"/>
              </a:ext>
            </a:extLst>
          </p:cNvPr>
          <p:cNvSpPr/>
          <p:nvPr/>
        </p:nvSpPr>
        <p:spPr>
          <a:xfrm>
            <a:off x="5727290" y="3215148"/>
            <a:ext cx="304800" cy="30480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BDC2E7BD-02F3-0DC2-1F4C-4EF069B0E2BA}"/>
              </a:ext>
            </a:extLst>
          </p:cNvPr>
          <p:cNvSpPr/>
          <p:nvPr/>
        </p:nvSpPr>
        <p:spPr>
          <a:xfrm>
            <a:off x="7561006" y="1461204"/>
            <a:ext cx="304800" cy="30480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3C731AD3-9B94-A077-92B7-5814F2423216}"/>
              </a:ext>
            </a:extLst>
          </p:cNvPr>
          <p:cNvSpPr/>
          <p:nvPr/>
        </p:nvSpPr>
        <p:spPr>
          <a:xfrm>
            <a:off x="10146890" y="1461204"/>
            <a:ext cx="304800" cy="30480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5E6B422B-7405-ED89-F838-1914D27C572B}"/>
              </a:ext>
            </a:extLst>
          </p:cNvPr>
          <p:cNvSpPr txBox="1"/>
          <p:nvPr/>
        </p:nvSpPr>
        <p:spPr>
          <a:xfrm>
            <a:off x="865239" y="2604072"/>
            <a:ext cx="3104183" cy="3539430"/>
          </a:xfrm>
          <a:prstGeom prst="rect">
            <a:avLst/>
          </a:prstGeom>
          <a:noFill/>
        </p:spPr>
        <p:txBody>
          <a:bodyPr wrap="none" rtlCol="0">
            <a:spAutoFit/>
          </a:bodyPr>
          <a:lstStyle/>
          <a:p>
            <a:pPr marL="285750" indent="-285750">
              <a:buFont typeface="Arial" panose="020B0604020202020204" pitchFamily="34" charset="0"/>
              <a:buChar char="•"/>
            </a:pPr>
            <a:r>
              <a:rPr lang="en-US" sz="3200" b="1" dirty="0"/>
              <a:t>Ramsey County</a:t>
            </a:r>
          </a:p>
          <a:p>
            <a:pPr marL="285750" indent="-285750">
              <a:buFont typeface="Arial" panose="020B0604020202020204" pitchFamily="34" charset="0"/>
              <a:buChar char="•"/>
            </a:pPr>
            <a:r>
              <a:rPr lang="en-US" sz="3200" b="1" dirty="0"/>
              <a:t>Matoska Park </a:t>
            </a:r>
          </a:p>
          <a:p>
            <a:r>
              <a:rPr lang="en-US" sz="3200" b="1" dirty="0"/>
              <a:t>      Accesses</a:t>
            </a:r>
          </a:p>
          <a:p>
            <a:r>
              <a:rPr lang="en-US" sz="3200" b="1" dirty="0"/>
              <a:t>      (red dots)</a:t>
            </a:r>
          </a:p>
          <a:p>
            <a:endParaRPr lang="en-US" sz="3200" b="1" dirty="0"/>
          </a:p>
          <a:p>
            <a:r>
              <a:rPr lang="en-US" sz="3200" b="1" dirty="0"/>
              <a:t>       Marinas </a:t>
            </a:r>
          </a:p>
          <a:p>
            <a:r>
              <a:rPr lang="en-US" sz="3200" b="1" dirty="0"/>
              <a:t>(green squares)</a:t>
            </a:r>
          </a:p>
        </p:txBody>
      </p:sp>
    </p:spTree>
    <p:extLst>
      <p:ext uri="{BB962C8B-B14F-4D97-AF65-F5344CB8AC3E}">
        <p14:creationId xmlns:p14="http://schemas.microsoft.com/office/powerpoint/2010/main" val="314828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0CC35C-1EB5-2A50-C6A6-7EA295FBF8F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1" b="20849"/>
          <a:stretch>
            <a:fillRect/>
          </a:stretch>
        </p:blipFill>
        <p:spPr>
          <a:xfrm>
            <a:off x="-44082" y="-1"/>
            <a:ext cx="12223488" cy="7256207"/>
          </a:xfrm>
          <a:prstGeom prst="rect">
            <a:avLst/>
          </a:prstGeom>
        </p:spPr>
      </p:pic>
      <p:sp>
        <p:nvSpPr>
          <p:cNvPr id="2" name="Title 1">
            <a:extLst>
              <a:ext uri="{FF2B5EF4-FFF2-40B4-BE49-F238E27FC236}">
                <a16:creationId xmlns:a16="http://schemas.microsoft.com/office/drawing/2014/main" id="{9C4C3F6B-EAB3-7925-0173-5E80AE06D7EC}"/>
              </a:ext>
            </a:extLst>
          </p:cNvPr>
          <p:cNvSpPr>
            <a:spLocks noGrp="1"/>
          </p:cNvSpPr>
          <p:nvPr>
            <p:ph type="ctrTitle"/>
          </p:nvPr>
        </p:nvSpPr>
        <p:spPr>
          <a:xfrm>
            <a:off x="12594" y="1348505"/>
            <a:ext cx="12192000" cy="2387600"/>
          </a:xfrm>
        </p:spPr>
        <p:txBody>
          <a:bodyPr>
            <a:noAutofit/>
          </a:bodyPr>
          <a:lstStyle/>
          <a:p>
            <a:r>
              <a:rPr lang="en-US" b="1" dirty="0">
                <a:latin typeface="Arial" panose="020B0604020202020204" pitchFamily="34" charset="0"/>
                <a:cs typeface="Arial" panose="020B0604020202020204" pitchFamily="34" charset="0"/>
              </a:rPr>
              <a:t>White Bear Lake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Water Quality and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Lake Use Study</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2024</a:t>
            </a:r>
          </a:p>
        </p:txBody>
      </p:sp>
      <p:sp>
        <p:nvSpPr>
          <p:cNvPr id="3" name="Subtitle 2">
            <a:extLst>
              <a:ext uri="{FF2B5EF4-FFF2-40B4-BE49-F238E27FC236}">
                <a16:creationId xmlns:a16="http://schemas.microsoft.com/office/drawing/2014/main" id="{11B83B38-7F5B-36BA-7DAA-FB3BA37335D9}"/>
              </a:ext>
            </a:extLst>
          </p:cNvPr>
          <p:cNvSpPr>
            <a:spLocks noGrp="1"/>
          </p:cNvSpPr>
          <p:nvPr>
            <p:ph type="subTitle" idx="1"/>
          </p:nvPr>
        </p:nvSpPr>
        <p:spPr>
          <a:xfrm>
            <a:off x="0" y="4496773"/>
            <a:ext cx="12192000" cy="1655762"/>
          </a:xfrm>
        </p:spPr>
        <p:txBody>
          <a:bodyPr>
            <a:normAutofit fontScale="62500" lnSpcReduction="20000"/>
          </a:bodyPr>
          <a:lstStyle/>
          <a:p>
            <a:r>
              <a:rPr lang="en-US" sz="5700" b="1" dirty="0">
                <a:solidFill>
                  <a:srgbClr val="C00000"/>
                </a:solidFill>
                <a:latin typeface="Arial" panose="020B0604020202020204" pitchFamily="34" charset="0"/>
                <a:cs typeface="Arial" panose="020B0604020202020204" pitchFamily="34" charset="0"/>
              </a:rPr>
              <a:t>Steve McComas</a:t>
            </a:r>
          </a:p>
          <a:p>
            <a:r>
              <a:rPr lang="en-US" sz="5700" b="1" dirty="0">
                <a:solidFill>
                  <a:srgbClr val="C00000"/>
                </a:solidFill>
                <a:latin typeface="Arial" panose="020B0604020202020204" pitchFamily="34" charset="0"/>
                <a:cs typeface="Arial" panose="020B0604020202020204" pitchFamily="34" charset="0"/>
              </a:rPr>
              <a:t>Blue Water Science</a:t>
            </a:r>
          </a:p>
          <a:p>
            <a:endParaRPr lang="en-US" dirty="0">
              <a:latin typeface="Arial" panose="020B0604020202020204" pitchFamily="34" charset="0"/>
              <a:cs typeface="Arial" panose="020B0604020202020204" pitchFamily="34" charset="0"/>
            </a:endParaRPr>
          </a:p>
          <a:p>
            <a:r>
              <a:rPr lang="en-US" b="1" dirty="0">
                <a:solidFill>
                  <a:srgbClr val="FFFF00"/>
                </a:solidFill>
                <a:latin typeface="Arial" panose="020B0604020202020204" pitchFamily="34" charset="0"/>
                <a:cs typeface="Arial" panose="020B0604020202020204" pitchFamily="34" charset="0"/>
              </a:rPr>
              <a:t>January 27, 2026</a:t>
            </a:r>
          </a:p>
        </p:txBody>
      </p:sp>
    </p:spTree>
    <p:extLst>
      <p:ext uri="{BB962C8B-B14F-4D97-AF65-F5344CB8AC3E}">
        <p14:creationId xmlns:p14="http://schemas.microsoft.com/office/powerpoint/2010/main" val="3335493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C8DA4-BFED-B755-9D34-89DE8EC628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C336F7-FBE1-D7FB-A500-5CB8AE4967D0}"/>
              </a:ext>
            </a:extLst>
          </p:cNvPr>
          <p:cNvSpPr>
            <a:spLocks noGrp="1"/>
          </p:cNvSpPr>
          <p:nvPr>
            <p:ph type="title"/>
          </p:nvPr>
        </p:nvSpPr>
        <p:spPr>
          <a:xfrm>
            <a:off x="0" y="0"/>
            <a:ext cx="6676103" cy="1325563"/>
          </a:xfrm>
        </p:spPr>
        <p:txBody>
          <a:bodyPr>
            <a:normAutofit/>
          </a:bodyPr>
          <a:lstStyle/>
          <a:p>
            <a:pPr algn="ctr"/>
            <a:r>
              <a:rPr lang="en-US" sz="4000" b="1" dirty="0"/>
              <a:t>Three Marinas on WBL</a:t>
            </a:r>
          </a:p>
        </p:txBody>
      </p:sp>
      <p:pic>
        <p:nvPicPr>
          <p:cNvPr id="15" name="Content Placeholder 14">
            <a:extLst>
              <a:ext uri="{FF2B5EF4-FFF2-40B4-BE49-F238E27FC236}">
                <a16:creationId xmlns:a16="http://schemas.microsoft.com/office/drawing/2014/main" id="{8610441B-35F2-274D-38D6-EF39DA5961C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5849" t="23257" r="3773" b="34122"/>
          <a:stretch>
            <a:fillRect/>
          </a:stretch>
        </p:blipFill>
        <p:spPr>
          <a:xfrm>
            <a:off x="7071359" y="11967"/>
            <a:ext cx="5120640" cy="2036432"/>
          </a:xfrm>
        </p:spPr>
      </p:pic>
      <p:pic>
        <p:nvPicPr>
          <p:cNvPr id="17" name="Picture 16">
            <a:extLst>
              <a:ext uri="{FF2B5EF4-FFF2-40B4-BE49-F238E27FC236}">
                <a16:creationId xmlns:a16="http://schemas.microsoft.com/office/drawing/2014/main" id="{671CB38F-3B0E-7F12-21F5-14A69FB84840}"/>
              </a:ext>
            </a:extLst>
          </p:cNvPr>
          <p:cNvPicPr>
            <a:picLocks noChangeAspect="1"/>
          </p:cNvPicPr>
          <p:nvPr/>
        </p:nvPicPr>
        <p:blipFill>
          <a:blip r:embed="rId3">
            <a:extLst>
              <a:ext uri="{28A0092B-C50C-407E-A947-70E740481C1C}">
                <a14:useLocalDpi xmlns:a14="http://schemas.microsoft.com/office/drawing/2010/main" val="0"/>
              </a:ext>
            </a:extLst>
          </a:blip>
          <a:srcRect l="22681" t="23367" r="14524" b="56252"/>
          <a:stretch>
            <a:fillRect/>
          </a:stretch>
        </p:blipFill>
        <p:spPr>
          <a:xfrm>
            <a:off x="3801672" y="4809602"/>
            <a:ext cx="8390327" cy="2042415"/>
          </a:xfrm>
          <a:prstGeom prst="rect">
            <a:avLst/>
          </a:prstGeom>
        </p:spPr>
      </p:pic>
      <p:sp>
        <p:nvSpPr>
          <p:cNvPr id="24" name="TextBox 23">
            <a:extLst>
              <a:ext uri="{FF2B5EF4-FFF2-40B4-BE49-F238E27FC236}">
                <a16:creationId xmlns:a16="http://schemas.microsoft.com/office/drawing/2014/main" id="{C55BFBDE-1D6E-8E2E-260A-C16D0234D0D2}"/>
              </a:ext>
            </a:extLst>
          </p:cNvPr>
          <p:cNvSpPr txBox="1"/>
          <p:nvPr/>
        </p:nvSpPr>
        <p:spPr>
          <a:xfrm>
            <a:off x="4768646" y="1525179"/>
            <a:ext cx="2221506" cy="523220"/>
          </a:xfrm>
          <a:prstGeom prst="rect">
            <a:avLst/>
          </a:prstGeom>
          <a:noFill/>
        </p:spPr>
        <p:txBody>
          <a:bodyPr wrap="none" rtlCol="0">
            <a:spAutoFit/>
          </a:bodyPr>
          <a:lstStyle/>
          <a:p>
            <a:r>
              <a:rPr lang="en-US" sz="2800" b="1" dirty="0"/>
              <a:t>Matoska Park</a:t>
            </a:r>
          </a:p>
        </p:txBody>
      </p:sp>
      <p:sp>
        <p:nvSpPr>
          <p:cNvPr id="25" name="TextBox 24">
            <a:extLst>
              <a:ext uri="{FF2B5EF4-FFF2-40B4-BE49-F238E27FC236}">
                <a16:creationId xmlns:a16="http://schemas.microsoft.com/office/drawing/2014/main" id="{8F3CE063-27C1-4560-653F-53AA3B2FC14C}"/>
              </a:ext>
            </a:extLst>
          </p:cNvPr>
          <p:cNvSpPr txBox="1"/>
          <p:nvPr/>
        </p:nvSpPr>
        <p:spPr>
          <a:xfrm>
            <a:off x="1216028" y="4809601"/>
            <a:ext cx="2585644" cy="523220"/>
          </a:xfrm>
          <a:prstGeom prst="rect">
            <a:avLst/>
          </a:prstGeom>
          <a:noFill/>
        </p:spPr>
        <p:txBody>
          <a:bodyPr wrap="none" rtlCol="0">
            <a:spAutoFit/>
          </a:bodyPr>
          <a:lstStyle/>
          <a:p>
            <a:r>
              <a:rPr lang="en-US" sz="2800" b="1" dirty="0"/>
              <a:t>Commercial Bay</a:t>
            </a:r>
          </a:p>
        </p:txBody>
      </p:sp>
      <p:sp>
        <p:nvSpPr>
          <p:cNvPr id="26" name="TextBox 25">
            <a:extLst>
              <a:ext uri="{FF2B5EF4-FFF2-40B4-BE49-F238E27FC236}">
                <a16:creationId xmlns:a16="http://schemas.microsoft.com/office/drawing/2014/main" id="{815B7034-0058-F7BB-198A-3A2E12D286D0}"/>
              </a:ext>
            </a:extLst>
          </p:cNvPr>
          <p:cNvSpPr txBox="1"/>
          <p:nvPr/>
        </p:nvSpPr>
        <p:spPr>
          <a:xfrm>
            <a:off x="306997" y="2407791"/>
            <a:ext cx="3494675" cy="523220"/>
          </a:xfrm>
          <a:prstGeom prst="rect">
            <a:avLst/>
          </a:prstGeom>
          <a:noFill/>
        </p:spPr>
        <p:txBody>
          <a:bodyPr wrap="none" rtlCol="0">
            <a:spAutoFit/>
          </a:bodyPr>
          <a:lstStyle/>
          <a:p>
            <a:r>
              <a:rPr lang="en-US" sz="2800" b="1" dirty="0"/>
              <a:t>White Bear Yacht Club</a:t>
            </a:r>
          </a:p>
        </p:txBody>
      </p:sp>
      <p:pic>
        <p:nvPicPr>
          <p:cNvPr id="28" name="Picture 27">
            <a:extLst>
              <a:ext uri="{FF2B5EF4-FFF2-40B4-BE49-F238E27FC236}">
                <a16:creationId xmlns:a16="http://schemas.microsoft.com/office/drawing/2014/main" id="{3197DD8E-D2C2-7E5A-42FA-D45C0A7908B3}"/>
              </a:ext>
            </a:extLst>
          </p:cNvPr>
          <p:cNvPicPr>
            <a:picLocks noChangeAspect="1"/>
          </p:cNvPicPr>
          <p:nvPr/>
        </p:nvPicPr>
        <p:blipFill>
          <a:blip r:embed="rId4">
            <a:extLst>
              <a:ext uri="{28A0092B-C50C-407E-A947-70E740481C1C}">
                <a14:useLocalDpi xmlns:a14="http://schemas.microsoft.com/office/drawing/2010/main" val="0"/>
              </a:ext>
            </a:extLst>
          </a:blip>
          <a:srcRect l="13871" t="23803" b="48242"/>
          <a:stretch>
            <a:fillRect/>
          </a:stretch>
        </p:blipFill>
        <p:spPr>
          <a:xfrm>
            <a:off x="3801672" y="2407792"/>
            <a:ext cx="8390327" cy="2042415"/>
          </a:xfrm>
          <a:prstGeom prst="rect">
            <a:avLst/>
          </a:prstGeom>
        </p:spPr>
      </p:pic>
    </p:spTree>
    <p:extLst>
      <p:ext uri="{BB962C8B-B14F-4D97-AF65-F5344CB8AC3E}">
        <p14:creationId xmlns:p14="http://schemas.microsoft.com/office/powerpoint/2010/main" val="2675953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D9F1F-BBCB-3611-EC74-A19CC36266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6D63D3-E457-A5E4-E04B-DFC3652CF3A1}"/>
              </a:ext>
            </a:extLst>
          </p:cNvPr>
          <p:cNvSpPr>
            <a:spLocks noGrp="1"/>
          </p:cNvSpPr>
          <p:nvPr>
            <p:ph type="title"/>
          </p:nvPr>
        </p:nvSpPr>
        <p:spPr>
          <a:xfrm>
            <a:off x="0" y="224732"/>
            <a:ext cx="12192000" cy="1325563"/>
          </a:xfrm>
        </p:spPr>
        <p:txBody>
          <a:bodyPr>
            <a:normAutofit/>
          </a:bodyPr>
          <a:lstStyle/>
          <a:p>
            <a:pPr algn="ctr"/>
            <a:r>
              <a:rPr lang="en-US" sz="4000" b="1" dirty="0"/>
              <a:t>Summer Boat Counts for WBL</a:t>
            </a:r>
          </a:p>
        </p:txBody>
      </p:sp>
      <p:graphicFrame>
        <p:nvGraphicFramePr>
          <p:cNvPr id="4" name="Content Placeholder 3">
            <a:extLst>
              <a:ext uri="{FF2B5EF4-FFF2-40B4-BE49-F238E27FC236}">
                <a16:creationId xmlns:a16="http://schemas.microsoft.com/office/drawing/2014/main" id="{DC24229B-9E14-1FBA-50EE-8D7F389DAC93}"/>
              </a:ext>
            </a:extLst>
          </p:cNvPr>
          <p:cNvGraphicFramePr>
            <a:graphicFrameLocks noGrp="1"/>
          </p:cNvGraphicFramePr>
          <p:nvPr>
            <p:ph idx="1"/>
            <p:extLst>
              <p:ext uri="{D42A27DB-BD31-4B8C-83A1-F6EECF244321}">
                <p14:modId xmlns:p14="http://schemas.microsoft.com/office/powerpoint/2010/main" val="364064975"/>
              </p:ext>
            </p:extLst>
          </p:nvPr>
        </p:nvGraphicFramePr>
        <p:xfrm>
          <a:off x="792480" y="2013459"/>
          <a:ext cx="10607040" cy="4284853"/>
        </p:xfrm>
        <a:graphic>
          <a:graphicData uri="http://schemas.openxmlformats.org/drawingml/2006/table">
            <a:tbl>
              <a:tblPr>
                <a:tableStyleId>{5C22544A-7EE6-4342-B048-85BDC9FD1C3A}</a:tableStyleId>
              </a:tblPr>
              <a:tblGrid>
                <a:gridCol w="1371600">
                  <a:extLst>
                    <a:ext uri="{9D8B030D-6E8A-4147-A177-3AD203B41FA5}">
                      <a16:colId xmlns:a16="http://schemas.microsoft.com/office/drawing/2014/main" val="3409121289"/>
                    </a:ext>
                  </a:extLst>
                </a:gridCol>
                <a:gridCol w="2468880">
                  <a:extLst>
                    <a:ext uri="{9D8B030D-6E8A-4147-A177-3AD203B41FA5}">
                      <a16:colId xmlns:a16="http://schemas.microsoft.com/office/drawing/2014/main" val="3703069251"/>
                    </a:ext>
                  </a:extLst>
                </a:gridCol>
                <a:gridCol w="2743200">
                  <a:extLst>
                    <a:ext uri="{9D8B030D-6E8A-4147-A177-3AD203B41FA5}">
                      <a16:colId xmlns:a16="http://schemas.microsoft.com/office/drawing/2014/main" val="3399508659"/>
                    </a:ext>
                  </a:extLst>
                </a:gridCol>
                <a:gridCol w="2560320">
                  <a:extLst>
                    <a:ext uri="{9D8B030D-6E8A-4147-A177-3AD203B41FA5}">
                      <a16:colId xmlns:a16="http://schemas.microsoft.com/office/drawing/2014/main" val="3782905373"/>
                    </a:ext>
                  </a:extLst>
                </a:gridCol>
                <a:gridCol w="1463040">
                  <a:extLst>
                    <a:ext uri="{9D8B030D-6E8A-4147-A177-3AD203B41FA5}">
                      <a16:colId xmlns:a16="http://schemas.microsoft.com/office/drawing/2014/main" val="2195612468"/>
                    </a:ext>
                  </a:extLst>
                </a:gridCol>
              </a:tblGrid>
              <a:tr h="0">
                <a:tc>
                  <a:txBody>
                    <a:bodyPr/>
                    <a:lstStyle/>
                    <a:p>
                      <a:pPr marL="0" marR="0" algn="ctr">
                        <a:lnSpc>
                          <a:spcPct val="115000"/>
                        </a:lnSpc>
                        <a:spcAft>
                          <a:spcPts val="800"/>
                        </a:spcAft>
                        <a:buNone/>
                      </a:pPr>
                      <a:r>
                        <a:rPr lang="en-US" sz="3200" kern="100" dirty="0">
                          <a:effectLst/>
                          <a:latin typeface="+mn-lt"/>
                        </a:rPr>
                        <a:t>Date</a:t>
                      </a:r>
                      <a:endParaRPr lang="en-US" sz="3200" kern="100" dirty="0">
                        <a:effectLst/>
                        <a:latin typeface="+mn-lt"/>
                        <a:ea typeface="Calibri" panose="020F0502020204030204" pitchFamily="34" charset="0"/>
                        <a:cs typeface="Times New Roman" panose="02020603050405020304" pitchFamily="18" charset="0"/>
                      </a:endParaRPr>
                    </a:p>
                  </a:txBody>
                  <a:tcPr marL="33020" marR="33020" marT="0" marB="0">
                    <a:solidFill>
                      <a:schemeClr val="accent1">
                        <a:lumMod val="40000"/>
                        <a:lumOff val="60000"/>
                      </a:schemeClr>
                    </a:solidFill>
                  </a:tcPr>
                </a:tc>
                <a:tc>
                  <a:txBody>
                    <a:bodyPr/>
                    <a:lstStyle/>
                    <a:p>
                      <a:pPr marL="0" marR="0" algn="ctr">
                        <a:lnSpc>
                          <a:spcPct val="115000"/>
                        </a:lnSpc>
                        <a:spcAft>
                          <a:spcPts val="800"/>
                        </a:spcAft>
                        <a:buNone/>
                      </a:pPr>
                      <a:r>
                        <a:rPr lang="en-US" sz="3200" kern="100" dirty="0">
                          <a:effectLst/>
                          <a:latin typeface="+mn-lt"/>
                        </a:rPr>
                        <a:t>Lakeshore </a:t>
                      </a:r>
                      <a:r>
                        <a:rPr lang="en-US" sz="2800" i="1" kern="100" dirty="0">
                          <a:effectLst/>
                          <a:latin typeface="+mn-lt"/>
                        </a:rPr>
                        <a:t>Power Boats and Sailboats</a:t>
                      </a:r>
                      <a:endParaRPr lang="en-US" sz="2800" i="1" kern="100" dirty="0">
                        <a:effectLst/>
                        <a:latin typeface="+mn-lt"/>
                        <a:ea typeface="Calibri" panose="020F0502020204030204" pitchFamily="34" charset="0"/>
                        <a:cs typeface="Times New Roman" panose="02020603050405020304" pitchFamily="18" charset="0"/>
                      </a:endParaRPr>
                    </a:p>
                  </a:txBody>
                  <a:tcPr marL="33020" marR="33020" marT="0" marB="0">
                    <a:solidFill>
                      <a:schemeClr val="accent1">
                        <a:lumMod val="40000"/>
                        <a:lumOff val="60000"/>
                      </a:schemeClr>
                    </a:solidFill>
                  </a:tcPr>
                </a:tc>
                <a:tc>
                  <a:txBody>
                    <a:bodyPr/>
                    <a:lstStyle/>
                    <a:p>
                      <a:pPr marL="0" marR="0" algn="ctr">
                        <a:lnSpc>
                          <a:spcPct val="115000"/>
                        </a:lnSpc>
                        <a:spcAft>
                          <a:spcPts val="800"/>
                        </a:spcAft>
                        <a:buNone/>
                      </a:pPr>
                      <a:r>
                        <a:rPr lang="en-US" sz="3200" kern="100" dirty="0">
                          <a:effectLst/>
                          <a:latin typeface="+mn-lt"/>
                          <a:ea typeface="Calibri" panose="020F0502020204030204" pitchFamily="34" charset="0"/>
                          <a:cs typeface="Times New Roman" panose="02020603050405020304" pitchFamily="18" charset="0"/>
                        </a:rPr>
                        <a:t>Lakeshore </a:t>
                      </a:r>
                      <a:r>
                        <a:rPr lang="en-US" sz="2800" i="1" kern="100" dirty="0">
                          <a:effectLst/>
                          <a:latin typeface="+mn-lt"/>
                          <a:ea typeface="Calibri" panose="020F0502020204030204" pitchFamily="34" charset="0"/>
                          <a:cs typeface="Times New Roman" panose="02020603050405020304" pitchFamily="18" charset="0"/>
                        </a:rPr>
                        <a:t>Kayaks, Canoes, and Paddleboards</a:t>
                      </a:r>
                    </a:p>
                  </a:txBody>
                  <a:tcPr marL="33020" marR="33020" marT="0" marB="0">
                    <a:solidFill>
                      <a:schemeClr val="accent1">
                        <a:lumMod val="40000"/>
                        <a:lumOff val="60000"/>
                      </a:schemeClr>
                    </a:solidFill>
                  </a:tcPr>
                </a:tc>
                <a:tc>
                  <a:txBody>
                    <a:bodyPr/>
                    <a:lstStyle/>
                    <a:p>
                      <a:pPr marL="0" marR="0" algn="ctr">
                        <a:lnSpc>
                          <a:spcPct val="115000"/>
                        </a:lnSpc>
                        <a:spcAft>
                          <a:spcPts val="800"/>
                        </a:spcAft>
                        <a:buNone/>
                      </a:pPr>
                      <a:r>
                        <a:rPr lang="en-US" sz="3200" kern="100" dirty="0">
                          <a:effectLst/>
                          <a:latin typeface="+mn-lt"/>
                        </a:rPr>
                        <a:t>Three Marinas Boats</a:t>
                      </a:r>
                      <a:endParaRPr lang="en-US" sz="3200" kern="100" dirty="0">
                        <a:effectLst/>
                        <a:latin typeface="+mn-lt"/>
                        <a:ea typeface="Calibri" panose="020F0502020204030204" pitchFamily="34" charset="0"/>
                        <a:cs typeface="Times New Roman" panose="02020603050405020304" pitchFamily="18" charset="0"/>
                      </a:endParaRPr>
                    </a:p>
                  </a:txBody>
                  <a:tcPr marL="33020" marR="33020" marT="0" marB="0">
                    <a:solidFill>
                      <a:schemeClr val="accent1">
                        <a:lumMod val="40000"/>
                        <a:lumOff val="60000"/>
                      </a:schemeClr>
                    </a:solidFill>
                  </a:tcPr>
                </a:tc>
                <a:tc>
                  <a:txBody>
                    <a:bodyPr/>
                    <a:lstStyle/>
                    <a:p>
                      <a:pPr marL="0" marR="0" algn="ctr">
                        <a:lnSpc>
                          <a:spcPct val="115000"/>
                        </a:lnSpc>
                        <a:spcAft>
                          <a:spcPts val="800"/>
                        </a:spcAft>
                        <a:buNone/>
                      </a:pPr>
                      <a:r>
                        <a:rPr lang="en-US" sz="3200" kern="100" dirty="0">
                          <a:effectLst/>
                          <a:latin typeface="+mn-lt"/>
                        </a:rPr>
                        <a:t>Total</a:t>
                      </a:r>
                      <a:endParaRPr lang="en-US" sz="3200" kern="100" dirty="0">
                        <a:effectLst/>
                        <a:latin typeface="+mn-lt"/>
                        <a:ea typeface="Calibri" panose="020F0502020204030204" pitchFamily="34" charset="0"/>
                        <a:cs typeface="Times New Roman" panose="02020603050405020304" pitchFamily="18" charset="0"/>
                      </a:endParaRPr>
                    </a:p>
                  </a:txBody>
                  <a:tcPr marL="33020" marR="33020" marT="0" marB="0">
                    <a:solidFill>
                      <a:schemeClr val="accent1">
                        <a:lumMod val="40000"/>
                        <a:lumOff val="60000"/>
                      </a:schemeClr>
                    </a:solidFill>
                  </a:tcPr>
                </a:tc>
                <a:extLst>
                  <a:ext uri="{0D108BD9-81ED-4DB2-BD59-A6C34878D82A}">
                    <a16:rowId xmlns:a16="http://schemas.microsoft.com/office/drawing/2014/main" val="721805185"/>
                  </a:ext>
                </a:extLst>
              </a:tr>
              <a:tr h="0">
                <a:tc>
                  <a:txBody>
                    <a:bodyPr/>
                    <a:lstStyle/>
                    <a:p>
                      <a:pPr marL="0" marR="0" algn="ctr">
                        <a:lnSpc>
                          <a:spcPct val="115000"/>
                        </a:lnSpc>
                        <a:spcAft>
                          <a:spcPts val="800"/>
                        </a:spcAft>
                        <a:buNone/>
                      </a:pPr>
                      <a:r>
                        <a:rPr lang="en-US" sz="2800" kern="100" dirty="0">
                          <a:effectLst/>
                          <a:latin typeface="+mn-lt"/>
                        </a:rPr>
                        <a:t>1999</a:t>
                      </a:r>
                      <a:endParaRPr lang="en-US" sz="2800" kern="100" dirty="0">
                        <a:effectLst/>
                        <a:latin typeface="+mn-lt"/>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2800" kern="100" dirty="0">
                          <a:effectLst/>
                          <a:latin typeface="+mn-lt"/>
                          <a:ea typeface="Calibri" panose="020F0502020204030204" pitchFamily="34" charset="0"/>
                          <a:cs typeface="Times New Roman" panose="02020603050405020304" pitchFamily="18" charset="0"/>
                        </a:rPr>
                        <a:t>809</a:t>
                      </a:r>
                    </a:p>
                  </a:txBody>
                  <a:tcPr marL="33020" marR="33020" marT="0" marB="0"/>
                </a:tc>
                <a:tc>
                  <a:txBody>
                    <a:bodyPr/>
                    <a:lstStyle/>
                    <a:p>
                      <a:pPr marL="0" marR="0" algn="ctr">
                        <a:lnSpc>
                          <a:spcPct val="115000"/>
                        </a:lnSpc>
                        <a:spcAft>
                          <a:spcPts val="800"/>
                        </a:spcAft>
                        <a:buNone/>
                      </a:pPr>
                      <a:r>
                        <a:rPr lang="en-US" sz="2800" kern="100" dirty="0">
                          <a:effectLst/>
                          <a:latin typeface="+mn-lt"/>
                          <a:ea typeface="Calibri" panose="020F0502020204030204" pitchFamily="34" charset="0"/>
                          <a:cs typeface="Times New Roman" panose="02020603050405020304" pitchFamily="18" charset="0"/>
                        </a:rPr>
                        <a:t>91</a:t>
                      </a:r>
                    </a:p>
                  </a:txBody>
                  <a:tcPr marL="33020" marR="33020" marT="0" marB="0"/>
                </a:tc>
                <a:tc>
                  <a:txBody>
                    <a:bodyPr/>
                    <a:lstStyle/>
                    <a:p>
                      <a:pPr marL="0" marR="0" algn="ctr">
                        <a:lnSpc>
                          <a:spcPct val="115000"/>
                        </a:lnSpc>
                        <a:spcAft>
                          <a:spcPts val="800"/>
                        </a:spcAft>
                        <a:buNone/>
                      </a:pPr>
                      <a:r>
                        <a:rPr lang="en-US" sz="2800" kern="100" dirty="0">
                          <a:effectLst/>
                          <a:latin typeface="+mn-lt"/>
                        </a:rPr>
                        <a:t>524</a:t>
                      </a:r>
                      <a:endParaRPr lang="en-US" sz="2800" kern="100" dirty="0">
                        <a:effectLst/>
                        <a:latin typeface="+mn-lt"/>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2800" kern="100" dirty="0">
                          <a:effectLst/>
                          <a:latin typeface="+mn-lt"/>
                        </a:rPr>
                        <a:t>1,424</a:t>
                      </a:r>
                      <a:endParaRPr lang="en-US" sz="2800" kern="100" dirty="0">
                        <a:effectLst/>
                        <a:latin typeface="+mn-lt"/>
                        <a:ea typeface="Calibri" panose="020F0502020204030204" pitchFamily="34" charset="0"/>
                        <a:cs typeface="Times New Roman" panose="02020603050405020304" pitchFamily="18" charset="0"/>
                      </a:endParaRPr>
                    </a:p>
                  </a:txBody>
                  <a:tcPr marL="33020" marR="33020" marT="0" marB="0"/>
                </a:tc>
                <a:extLst>
                  <a:ext uri="{0D108BD9-81ED-4DB2-BD59-A6C34878D82A}">
                    <a16:rowId xmlns:a16="http://schemas.microsoft.com/office/drawing/2014/main" val="4122650449"/>
                  </a:ext>
                </a:extLst>
              </a:tr>
              <a:tr h="0">
                <a:tc>
                  <a:txBody>
                    <a:bodyPr/>
                    <a:lstStyle/>
                    <a:p>
                      <a:pPr marL="0" marR="0" algn="ctr">
                        <a:lnSpc>
                          <a:spcPct val="115000"/>
                        </a:lnSpc>
                        <a:spcAft>
                          <a:spcPts val="800"/>
                        </a:spcAft>
                        <a:buNone/>
                      </a:pPr>
                      <a:r>
                        <a:rPr lang="en-US" sz="2800" kern="100" dirty="0">
                          <a:effectLst/>
                          <a:latin typeface="+mn-lt"/>
                        </a:rPr>
                        <a:t>2002</a:t>
                      </a:r>
                      <a:endParaRPr lang="en-US" sz="2800" kern="100" dirty="0">
                        <a:effectLst/>
                        <a:latin typeface="+mn-lt"/>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2800" kern="100" dirty="0">
                          <a:effectLst/>
                          <a:latin typeface="+mn-lt"/>
                          <a:ea typeface="Calibri" panose="020F0502020204030204" pitchFamily="34" charset="0"/>
                          <a:cs typeface="Times New Roman" panose="02020603050405020304" pitchFamily="18" charset="0"/>
                        </a:rPr>
                        <a:t>952</a:t>
                      </a:r>
                    </a:p>
                  </a:txBody>
                  <a:tcPr marL="33020" marR="33020" marT="0" marB="0"/>
                </a:tc>
                <a:tc>
                  <a:txBody>
                    <a:bodyPr/>
                    <a:lstStyle/>
                    <a:p>
                      <a:pPr marL="0" marR="0" algn="ctr">
                        <a:lnSpc>
                          <a:spcPct val="115000"/>
                        </a:lnSpc>
                        <a:spcAft>
                          <a:spcPts val="800"/>
                        </a:spcAft>
                        <a:buNone/>
                      </a:pPr>
                      <a:r>
                        <a:rPr lang="en-US" sz="2800" kern="100" dirty="0">
                          <a:effectLst/>
                          <a:latin typeface="+mn-lt"/>
                          <a:ea typeface="Calibri" panose="020F0502020204030204" pitchFamily="34" charset="0"/>
                          <a:cs typeface="Times New Roman" panose="02020603050405020304" pitchFamily="18" charset="0"/>
                        </a:rPr>
                        <a:t>175</a:t>
                      </a:r>
                    </a:p>
                  </a:txBody>
                  <a:tcPr marL="33020" marR="33020" marT="0" marB="0"/>
                </a:tc>
                <a:tc>
                  <a:txBody>
                    <a:bodyPr/>
                    <a:lstStyle/>
                    <a:p>
                      <a:pPr marL="0" marR="0" algn="ctr">
                        <a:lnSpc>
                          <a:spcPct val="115000"/>
                        </a:lnSpc>
                        <a:spcAft>
                          <a:spcPts val="800"/>
                        </a:spcAft>
                        <a:buNone/>
                      </a:pPr>
                      <a:r>
                        <a:rPr lang="en-US" sz="2800" kern="100" dirty="0">
                          <a:effectLst/>
                          <a:latin typeface="+mn-lt"/>
                        </a:rPr>
                        <a:t>556</a:t>
                      </a:r>
                      <a:endParaRPr lang="en-US" sz="2800" kern="100" dirty="0">
                        <a:effectLst/>
                        <a:latin typeface="+mn-lt"/>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2800" kern="100" dirty="0">
                          <a:effectLst/>
                          <a:latin typeface="+mn-lt"/>
                        </a:rPr>
                        <a:t>1,683</a:t>
                      </a:r>
                      <a:endParaRPr lang="en-US" sz="2800" kern="100" dirty="0">
                        <a:effectLst/>
                        <a:latin typeface="+mn-lt"/>
                        <a:ea typeface="Calibri" panose="020F0502020204030204" pitchFamily="34" charset="0"/>
                        <a:cs typeface="Times New Roman" panose="02020603050405020304" pitchFamily="18" charset="0"/>
                      </a:endParaRPr>
                    </a:p>
                  </a:txBody>
                  <a:tcPr marL="33020" marR="33020" marT="0" marB="0"/>
                </a:tc>
                <a:extLst>
                  <a:ext uri="{0D108BD9-81ED-4DB2-BD59-A6C34878D82A}">
                    <a16:rowId xmlns:a16="http://schemas.microsoft.com/office/drawing/2014/main" val="2912923454"/>
                  </a:ext>
                </a:extLst>
              </a:tr>
              <a:tr h="0">
                <a:tc>
                  <a:txBody>
                    <a:bodyPr/>
                    <a:lstStyle/>
                    <a:p>
                      <a:pPr marL="0" marR="0" algn="ctr">
                        <a:lnSpc>
                          <a:spcPct val="115000"/>
                        </a:lnSpc>
                        <a:spcAft>
                          <a:spcPts val="800"/>
                        </a:spcAft>
                        <a:buNone/>
                      </a:pPr>
                      <a:r>
                        <a:rPr lang="en-US" sz="2800" kern="100" dirty="0">
                          <a:effectLst/>
                          <a:latin typeface="+mn-lt"/>
                        </a:rPr>
                        <a:t>2004</a:t>
                      </a:r>
                      <a:endParaRPr lang="en-US" sz="2800" kern="100" dirty="0">
                        <a:effectLst/>
                        <a:latin typeface="+mn-lt"/>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2800" kern="100" dirty="0">
                          <a:effectLst/>
                          <a:latin typeface="+mn-lt"/>
                          <a:ea typeface="Calibri" panose="020F0502020204030204" pitchFamily="34" charset="0"/>
                          <a:cs typeface="Times New Roman" panose="02020603050405020304" pitchFamily="18" charset="0"/>
                        </a:rPr>
                        <a:t>901</a:t>
                      </a:r>
                    </a:p>
                  </a:txBody>
                  <a:tcPr marL="33020" marR="33020" marT="0" marB="0"/>
                </a:tc>
                <a:tc>
                  <a:txBody>
                    <a:bodyPr/>
                    <a:lstStyle/>
                    <a:p>
                      <a:pPr marL="0" marR="0" algn="ctr">
                        <a:lnSpc>
                          <a:spcPct val="115000"/>
                        </a:lnSpc>
                        <a:spcAft>
                          <a:spcPts val="800"/>
                        </a:spcAft>
                        <a:buNone/>
                      </a:pPr>
                      <a:r>
                        <a:rPr lang="en-US" sz="2800" kern="100" dirty="0">
                          <a:effectLst/>
                          <a:latin typeface="+mn-lt"/>
                          <a:ea typeface="Calibri" panose="020F0502020204030204" pitchFamily="34" charset="0"/>
                          <a:cs typeface="Times New Roman" panose="02020603050405020304" pitchFamily="18" charset="0"/>
                        </a:rPr>
                        <a:t>179</a:t>
                      </a:r>
                    </a:p>
                  </a:txBody>
                  <a:tcPr marL="33020" marR="33020" marT="0" marB="0"/>
                </a:tc>
                <a:tc>
                  <a:txBody>
                    <a:bodyPr/>
                    <a:lstStyle/>
                    <a:p>
                      <a:pPr marL="0" marR="0" algn="ctr">
                        <a:lnSpc>
                          <a:spcPct val="115000"/>
                        </a:lnSpc>
                        <a:spcAft>
                          <a:spcPts val="800"/>
                        </a:spcAft>
                        <a:buNone/>
                      </a:pPr>
                      <a:r>
                        <a:rPr lang="en-US" sz="2800" kern="100" dirty="0">
                          <a:effectLst/>
                          <a:latin typeface="+mn-lt"/>
                        </a:rPr>
                        <a:t>545</a:t>
                      </a:r>
                      <a:endParaRPr lang="en-US" sz="2800" kern="100" dirty="0">
                        <a:effectLst/>
                        <a:latin typeface="+mn-lt"/>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2800" kern="100" dirty="0">
                          <a:effectLst/>
                          <a:latin typeface="+mn-lt"/>
                        </a:rPr>
                        <a:t>1,623</a:t>
                      </a:r>
                      <a:endParaRPr lang="en-US" sz="2800" kern="100" dirty="0">
                        <a:effectLst/>
                        <a:latin typeface="+mn-lt"/>
                        <a:ea typeface="Calibri" panose="020F0502020204030204" pitchFamily="34" charset="0"/>
                        <a:cs typeface="Times New Roman" panose="02020603050405020304" pitchFamily="18" charset="0"/>
                      </a:endParaRPr>
                    </a:p>
                  </a:txBody>
                  <a:tcPr marL="33020" marR="33020" marT="0" marB="0"/>
                </a:tc>
                <a:extLst>
                  <a:ext uri="{0D108BD9-81ED-4DB2-BD59-A6C34878D82A}">
                    <a16:rowId xmlns:a16="http://schemas.microsoft.com/office/drawing/2014/main" val="2880772080"/>
                  </a:ext>
                </a:extLst>
              </a:tr>
              <a:tr h="0">
                <a:tc>
                  <a:txBody>
                    <a:bodyPr/>
                    <a:lstStyle/>
                    <a:p>
                      <a:pPr marL="0" marR="0" algn="ctr">
                        <a:lnSpc>
                          <a:spcPct val="115000"/>
                        </a:lnSpc>
                        <a:spcAft>
                          <a:spcPts val="800"/>
                        </a:spcAft>
                        <a:buNone/>
                      </a:pPr>
                      <a:r>
                        <a:rPr lang="en-US" sz="2800" kern="100" dirty="0">
                          <a:effectLst/>
                          <a:latin typeface="+mn-lt"/>
                        </a:rPr>
                        <a:t>2005</a:t>
                      </a:r>
                      <a:endParaRPr lang="en-US" sz="2800" kern="100" dirty="0">
                        <a:effectLst/>
                        <a:latin typeface="+mn-lt"/>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2800" kern="100" dirty="0">
                          <a:effectLst/>
                          <a:latin typeface="+mn-lt"/>
                          <a:ea typeface="Calibri" panose="020F0502020204030204" pitchFamily="34" charset="0"/>
                          <a:cs typeface="Times New Roman" panose="02020603050405020304" pitchFamily="18" charset="0"/>
                        </a:rPr>
                        <a:t>1,020</a:t>
                      </a:r>
                    </a:p>
                  </a:txBody>
                  <a:tcPr marL="33020" marR="33020" marT="0" marB="0"/>
                </a:tc>
                <a:tc>
                  <a:txBody>
                    <a:bodyPr/>
                    <a:lstStyle/>
                    <a:p>
                      <a:pPr marL="0" marR="0" algn="ctr">
                        <a:lnSpc>
                          <a:spcPct val="115000"/>
                        </a:lnSpc>
                        <a:spcAft>
                          <a:spcPts val="800"/>
                        </a:spcAft>
                        <a:buNone/>
                      </a:pPr>
                      <a:r>
                        <a:rPr lang="en-US" sz="2800" kern="100" dirty="0">
                          <a:effectLst/>
                          <a:latin typeface="+mn-lt"/>
                          <a:ea typeface="Calibri" panose="020F0502020204030204" pitchFamily="34" charset="0"/>
                          <a:cs typeface="Times New Roman" panose="02020603050405020304" pitchFamily="18" charset="0"/>
                        </a:rPr>
                        <a:t>212</a:t>
                      </a:r>
                    </a:p>
                  </a:txBody>
                  <a:tcPr marL="33020" marR="33020" marT="0" marB="0"/>
                </a:tc>
                <a:tc>
                  <a:txBody>
                    <a:bodyPr/>
                    <a:lstStyle/>
                    <a:p>
                      <a:pPr marL="0" marR="0" algn="ctr">
                        <a:lnSpc>
                          <a:spcPct val="115000"/>
                        </a:lnSpc>
                        <a:spcAft>
                          <a:spcPts val="800"/>
                        </a:spcAft>
                        <a:buNone/>
                      </a:pPr>
                      <a:r>
                        <a:rPr lang="en-US" sz="2800" kern="100" dirty="0">
                          <a:effectLst/>
                          <a:latin typeface="+mn-lt"/>
                        </a:rPr>
                        <a:t>561</a:t>
                      </a:r>
                      <a:endParaRPr lang="en-US" sz="2800" kern="100" dirty="0">
                        <a:effectLst/>
                        <a:latin typeface="+mn-lt"/>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2800" kern="100" dirty="0">
                          <a:effectLst/>
                          <a:latin typeface="+mn-lt"/>
                        </a:rPr>
                        <a:t>1,793</a:t>
                      </a:r>
                      <a:endParaRPr lang="en-US" sz="2800" kern="100" dirty="0">
                        <a:effectLst/>
                        <a:latin typeface="+mn-lt"/>
                        <a:ea typeface="Calibri" panose="020F0502020204030204" pitchFamily="34" charset="0"/>
                        <a:cs typeface="Times New Roman" panose="02020603050405020304" pitchFamily="18" charset="0"/>
                      </a:endParaRPr>
                    </a:p>
                  </a:txBody>
                  <a:tcPr marL="33020" marR="33020" marT="0" marB="0"/>
                </a:tc>
                <a:extLst>
                  <a:ext uri="{0D108BD9-81ED-4DB2-BD59-A6C34878D82A}">
                    <a16:rowId xmlns:a16="http://schemas.microsoft.com/office/drawing/2014/main" val="1505990589"/>
                  </a:ext>
                </a:extLst>
              </a:tr>
              <a:tr h="0">
                <a:tc>
                  <a:txBody>
                    <a:bodyPr/>
                    <a:lstStyle/>
                    <a:p>
                      <a:pPr marL="0" marR="0" algn="ctr">
                        <a:lnSpc>
                          <a:spcPct val="115000"/>
                        </a:lnSpc>
                        <a:spcAft>
                          <a:spcPts val="800"/>
                        </a:spcAft>
                        <a:buNone/>
                      </a:pPr>
                      <a:r>
                        <a:rPr lang="en-US" sz="2800" kern="100" dirty="0">
                          <a:effectLst/>
                          <a:latin typeface="+mn-lt"/>
                        </a:rPr>
                        <a:t>2008</a:t>
                      </a:r>
                      <a:endParaRPr lang="en-US" sz="2800" kern="100" dirty="0">
                        <a:effectLst/>
                        <a:latin typeface="+mn-lt"/>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2800" kern="100" dirty="0">
                          <a:effectLst/>
                          <a:latin typeface="+mn-lt"/>
                          <a:ea typeface="Calibri" panose="020F0502020204030204" pitchFamily="34" charset="0"/>
                          <a:cs typeface="Times New Roman" panose="02020603050405020304" pitchFamily="18" charset="0"/>
                        </a:rPr>
                        <a:t>922</a:t>
                      </a:r>
                    </a:p>
                  </a:txBody>
                  <a:tcPr marL="33020" marR="33020" marT="0" marB="0"/>
                </a:tc>
                <a:tc>
                  <a:txBody>
                    <a:bodyPr/>
                    <a:lstStyle/>
                    <a:p>
                      <a:pPr marL="0" marR="0" algn="ctr">
                        <a:lnSpc>
                          <a:spcPct val="115000"/>
                        </a:lnSpc>
                        <a:spcAft>
                          <a:spcPts val="800"/>
                        </a:spcAft>
                        <a:buNone/>
                      </a:pPr>
                      <a:r>
                        <a:rPr lang="en-US" sz="2800" kern="100" dirty="0">
                          <a:effectLst/>
                          <a:latin typeface="+mn-lt"/>
                          <a:ea typeface="Calibri" panose="020F0502020204030204" pitchFamily="34" charset="0"/>
                          <a:cs typeface="Times New Roman" panose="02020603050405020304" pitchFamily="18" charset="0"/>
                        </a:rPr>
                        <a:t>233</a:t>
                      </a:r>
                    </a:p>
                  </a:txBody>
                  <a:tcPr marL="33020" marR="33020" marT="0" marB="0"/>
                </a:tc>
                <a:tc>
                  <a:txBody>
                    <a:bodyPr/>
                    <a:lstStyle/>
                    <a:p>
                      <a:pPr marL="0" marR="0" algn="ctr">
                        <a:lnSpc>
                          <a:spcPct val="115000"/>
                        </a:lnSpc>
                        <a:spcAft>
                          <a:spcPts val="800"/>
                        </a:spcAft>
                        <a:buNone/>
                      </a:pPr>
                      <a:r>
                        <a:rPr lang="en-US" sz="2800" kern="100" dirty="0">
                          <a:effectLst/>
                          <a:latin typeface="+mn-lt"/>
                        </a:rPr>
                        <a:t>570</a:t>
                      </a:r>
                      <a:endParaRPr lang="en-US" sz="2800" kern="100" dirty="0">
                        <a:effectLst/>
                        <a:latin typeface="+mn-lt"/>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2800" kern="100" dirty="0">
                          <a:effectLst/>
                          <a:latin typeface="+mn-lt"/>
                        </a:rPr>
                        <a:t>1,725</a:t>
                      </a:r>
                      <a:endParaRPr lang="en-US" sz="2800" kern="100" dirty="0">
                        <a:effectLst/>
                        <a:latin typeface="+mn-lt"/>
                        <a:ea typeface="Calibri" panose="020F0502020204030204" pitchFamily="34" charset="0"/>
                        <a:cs typeface="Times New Roman" panose="02020603050405020304" pitchFamily="18" charset="0"/>
                      </a:endParaRPr>
                    </a:p>
                  </a:txBody>
                  <a:tcPr marL="33020" marR="33020" marT="0" marB="0"/>
                </a:tc>
                <a:extLst>
                  <a:ext uri="{0D108BD9-81ED-4DB2-BD59-A6C34878D82A}">
                    <a16:rowId xmlns:a16="http://schemas.microsoft.com/office/drawing/2014/main" val="561949219"/>
                  </a:ext>
                </a:extLst>
              </a:tr>
              <a:tr h="0">
                <a:tc>
                  <a:txBody>
                    <a:bodyPr/>
                    <a:lstStyle/>
                    <a:p>
                      <a:pPr marL="0" marR="0" algn="ctr">
                        <a:lnSpc>
                          <a:spcPct val="115000"/>
                        </a:lnSpc>
                        <a:spcAft>
                          <a:spcPts val="800"/>
                        </a:spcAft>
                        <a:buNone/>
                      </a:pPr>
                      <a:r>
                        <a:rPr lang="en-US" sz="2800" kern="100" dirty="0">
                          <a:effectLst/>
                          <a:latin typeface="+mn-lt"/>
                        </a:rPr>
                        <a:t>2024</a:t>
                      </a:r>
                      <a:endParaRPr lang="en-US" sz="2800" kern="100" dirty="0">
                        <a:effectLst/>
                        <a:latin typeface="+mn-lt"/>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2800" kern="100" dirty="0">
                          <a:effectLst/>
                          <a:latin typeface="+mn-lt"/>
                          <a:ea typeface="Calibri" panose="020F0502020204030204" pitchFamily="34" charset="0"/>
                          <a:cs typeface="Times New Roman" panose="02020603050405020304" pitchFamily="18" charset="0"/>
                        </a:rPr>
                        <a:t>937</a:t>
                      </a:r>
                    </a:p>
                  </a:txBody>
                  <a:tcPr marL="33020" marR="33020" marT="0" marB="0"/>
                </a:tc>
                <a:tc>
                  <a:txBody>
                    <a:bodyPr/>
                    <a:lstStyle/>
                    <a:p>
                      <a:pPr marL="0" marR="0" algn="ctr">
                        <a:lnSpc>
                          <a:spcPct val="115000"/>
                        </a:lnSpc>
                        <a:spcAft>
                          <a:spcPts val="800"/>
                        </a:spcAft>
                        <a:buNone/>
                      </a:pPr>
                      <a:r>
                        <a:rPr lang="en-US" sz="2800" kern="100" dirty="0">
                          <a:effectLst/>
                          <a:latin typeface="+mn-lt"/>
                          <a:ea typeface="Calibri" panose="020F0502020204030204" pitchFamily="34" charset="0"/>
                          <a:cs typeface="Times New Roman" panose="02020603050405020304" pitchFamily="18" charset="0"/>
                        </a:rPr>
                        <a:t>542</a:t>
                      </a:r>
                    </a:p>
                  </a:txBody>
                  <a:tcPr marL="33020" marR="33020" marT="0" marB="0">
                    <a:solidFill>
                      <a:schemeClr val="accent6">
                        <a:lumMod val="60000"/>
                        <a:lumOff val="40000"/>
                      </a:schemeClr>
                    </a:solidFill>
                  </a:tcPr>
                </a:tc>
                <a:tc>
                  <a:txBody>
                    <a:bodyPr/>
                    <a:lstStyle/>
                    <a:p>
                      <a:pPr marL="0" marR="0" algn="ctr">
                        <a:lnSpc>
                          <a:spcPct val="115000"/>
                        </a:lnSpc>
                        <a:spcAft>
                          <a:spcPts val="800"/>
                        </a:spcAft>
                        <a:buNone/>
                      </a:pPr>
                      <a:r>
                        <a:rPr lang="en-US" sz="2800" kern="100" dirty="0">
                          <a:effectLst/>
                          <a:latin typeface="+mn-lt"/>
                        </a:rPr>
                        <a:t>636</a:t>
                      </a:r>
                      <a:endParaRPr lang="en-US" sz="2800" kern="100" dirty="0">
                        <a:effectLst/>
                        <a:latin typeface="+mn-lt"/>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2800" kern="100" dirty="0">
                          <a:effectLst/>
                          <a:latin typeface="+mn-lt"/>
                        </a:rPr>
                        <a:t>2,115</a:t>
                      </a:r>
                      <a:endParaRPr lang="en-US" sz="2800" kern="100" dirty="0">
                        <a:effectLst/>
                        <a:latin typeface="+mn-lt"/>
                        <a:ea typeface="Calibri" panose="020F0502020204030204" pitchFamily="34" charset="0"/>
                        <a:cs typeface="Times New Roman" panose="02020603050405020304" pitchFamily="18" charset="0"/>
                      </a:endParaRPr>
                    </a:p>
                  </a:txBody>
                  <a:tcPr marL="33020" marR="33020" marT="0" marB="0"/>
                </a:tc>
                <a:extLst>
                  <a:ext uri="{0D108BD9-81ED-4DB2-BD59-A6C34878D82A}">
                    <a16:rowId xmlns:a16="http://schemas.microsoft.com/office/drawing/2014/main" val="841933048"/>
                  </a:ext>
                </a:extLst>
              </a:tr>
            </a:tbl>
          </a:graphicData>
        </a:graphic>
      </p:graphicFrame>
    </p:spTree>
    <p:extLst>
      <p:ext uri="{BB962C8B-B14F-4D97-AF65-F5344CB8AC3E}">
        <p14:creationId xmlns:p14="http://schemas.microsoft.com/office/powerpoint/2010/main" val="2336610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771D3-F54E-A96D-D66E-16233F235B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8487A6-EA99-B807-96DB-DA61257BF7E4}"/>
              </a:ext>
            </a:extLst>
          </p:cNvPr>
          <p:cNvSpPr>
            <a:spLocks noGrp="1"/>
          </p:cNvSpPr>
          <p:nvPr>
            <p:ph type="title"/>
          </p:nvPr>
        </p:nvSpPr>
        <p:spPr>
          <a:xfrm>
            <a:off x="176981" y="117987"/>
            <a:ext cx="6037006" cy="1325563"/>
          </a:xfrm>
        </p:spPr>
        <p:txBody>
          <a:bodyPr>
            <a:normAutofit/>
          </a:bodyPr>
          <a:lstStyle/>
          <a:p>
            <a:r>
              <a:rPr lang="en-US" sz="4000" b="1" dirty="0"/>
              <a:t>Boat Definitions Have Varied From 1999 to 2024</a:t>
            </a:r>
          </a:p>
        </p:txBody>
      </p:sp>
      <p:pic>
        <p:nvPicPr>
          <p:cNvPr id="8" name="Content Placeholder 7">
            <a:extLst>
              <a:ext uri="{FF2B5EF4-FFF2-40B4-BE49-F238E27FC236}">
                <a16:creationId xmlns:a16="http://schemas.microsoft.com/office/drawing/2014/main" id="{C681A682-9C4C-76C8-399D-1CDD5038E45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7018" t="15438" r="5841" b="10223"/>
          <a:stretch>
            <a:fillRect/>
          </a:stretch>
        </p:blipFill>
        <p:spPr>
          <a:xfrm>
            <a:off x="6060206" y="0"/>
            <a:ext cx="6131794" cy="6769511"/>
          </a:xfrm>
        </p:spPr>
      </p:pic>
      <p:pic>
        <p:nvPicPr>
          <p:cNvPr id="10" name="Picture 9">
            <a:extLst>
              <a:ext uri="{FF2B5EF4-FFF2-40B4-BE49-F238E27FC236}">
                <a16:creationId xmlns:a16="http://schemas.microsoft.com/office/drawing/2014/main" id="{EB6ECDF3-9FF5-6DE9-9D38-F214969DB423}"/>
              </a:ext>
            </a:extLst>
          </p:cNvPr>
          <p:cNvPicPr>
            <a:picLocks noChangeAspect="1"/>
          </p:cNvPicPr>
          <p:nvPr/>
        </p:nvPicPr>
        <p:blipFill>
          <a:blip r:embed="rId3">
            <a:extLst>
              <a:ext uri="{28A0092B-C50C-407E-A947-70E740481C1C}">
                <a14:useLocalDpi xmlns:a14="http://schemas.microsoft.com/office/drawing/2010/main" val="0"/>
              </a:ext>
            </a:extLst>
          </a:blip>
          <a:srcRect l="5795" t="7743" r="5703" b="47994"/>
          <a:stretch>
            <a:fillRect/>
          </a:stretch>
        </p:blipFill>
        <p:spPr>
          <a:xfrm>
            <a:off x="0" y="3218196"/>
            <a:ext cx="5623560" cy="3639804"/>
          </a:xfrm>
          <a:prstGeom prst="rect">
            <a:avLst/>
          </a:prstGeom>
        </p:spPr>
      </p:pic>
      <p:sp>
        <p:nvSpPr>
          <p:cNvPr id="15" name="TextBox 14">
            <a:extLst>
              <a:ext uri="{FF2B5EF4-FFF2-40B4-BE49-F238E27FC236}">
                <a16:creationId xmlns:a16="http://schemas.microsoft.com/office/drawing/2014/main" id="{4511AE7C-F997-8288-CB03-E0F4760CA7F8}"/>
              </a:ext>
            </a:extLst>
          </p:cNvPr>
          <p:cNvSpPr txBox="1"/>
          <p:nvPr/>
        </p:nvSpPr>
        <p:spPr>
          <a:xfrm>
            <a:off x="7718323" y="5506064"/>
            <a:ext cx="1179234" cy="276999"/>
          </a:xfrm>
          <a:prstGeom prst="rect">
            <a:avLst/>
          </a:prstGeom>
          <a:noFill/>
        </p:spPr>
        <p:txBody>
          <a:bodyPr wrap="none" rtlCol="0">
            <a:spAutoFit/>
          </a:bodyPr>
          <a:lstStyle/>
          <a:p>
            <a:r>
              <a:rPr lang="en-US" sz="1200" b="1" dirty="0"/>
              <a:t>/ Waterski Boat</a:t>
            </a:r>
          </a:p>
        </p:txBody>
      </p:sp>
      <p:sp>
        <p:nvSpPr>
          <p:cNvPr id="3" name="TextBox 2">
            <a:extLst>
              <a:ext uri="{FF2B5EF4-FFF2-40B4-BE49-F238E27FC236}">
                <a16:creationId xmlns:a16="http://schemas.microsoft.com/office/drawing/2014/main" id="{7064B29A-D724-A82D-86C5-821CD3426410}"/>
              </a:ext>
            </a:extLst>
          </p:cNvPr>
          <p:cNvSpPr txBox="1"/>
          <p:nvPr/>
        </p:nvSpPr>
        <p:spPr>
          <a:xfrm>
            <a:off x="225896" y="6215512"/>
            <a:ext cx="5171767" cy="553998"/>
          </a:xfrm>
          <a:prstGeom prst="rect">
            <a:avLst/>
          </a:prstGeom>
          <a:solidFill>
            <a:schemeClr val="bg1"/>
          </a:solidFill>
        </p:spPr>
        <p:txBody>
          <a:bodyPr wrap="square" rtlCol="0">
            <a:spAutoFit/>
          </a:bodyPr>
          <a:lstStyle/>
          <a:p>
            <a:r>
              <a:rPr lang="en-US" sz="1200" dirty="0"/>
              <a:t>Typically, outboard motor or rear tiller</a:t>
            </a:r>
          </a:p>
          <a:p>
            <a:endParaRPr lang="en-US" dirty="0"/>
          </a:p>
        </p:txBody>
      </p:sp>
      <p:sp>
        <p:nvSpPr>
          <p:cNvPr id="4" name="TextBox 3">
            <a:extLst>
              <a:ext uri="{FF2B5EF4-FFF2-40B4-BE49-F238E27FC236}">
                <a16:creationId xmlns:a16="http://schemas.microsoft.com/office/drawing/2014/main" id="{C819ECA3-2437-AFC6-3E6A-6FD85B55E13D}"/>
              </a:ext>
            </a:extLst>
          </p:cNvPr>
          <p:cNvSpPr txBox="1"/>
          <p:nvPr/>
        </p:nvSpPr>
        <p:spPr>
          <a:xfrm>
            <a:off x="6213987" y="6261678"/>
            <a:ext cx="5752117" cy="646331"/>
          </a:xfrm>
          <a:prstGeom prst="rect">
            <a:avLst/>
          </a:prstGeom>
          <a:solidFill>
            <a:schemeClr val="bg1"/>
          </a:solidFill>
        </p:spPr>
        <p:txBody>
          <a:bodyPr wrap="square" rtlCol="0">
            <a:spAutoFit/>
          </a:bodyPr>
          <a:lstStyle/>
          <a:p>
            <a:r>
              <a:rPr lang="en-US" sz="1200" dirty="0"/>
              <a:t>Ballast tanks, inboard </a:t>
            </a:r>
          </a:p>
          <a:p>
            <a:r>
              <a:rPr lang="en-US" sz="1200" dirty="0"/>
              <a:t>  </a:t>
            </a:r>
          </a:p>
          <a:p>
            <a:r>
              <a:rPr lang="en-US" sz="1200" dirty="0"/>
              <a:t> </a:t>
            </a:r>
            <a:endParaRPr lang="en-US" dirty="0"/>
          </a:p>
        </p:txBody>
      </p:sp>
      <p:sp>
        <p:nvSpPr>
          <p:cNvPr id="5" name="TextBox 4">
            <a:extLst>
              <a:ext uri="{FF2B5EF4-FFF2-40B4-BE49-F238E27FC236}">
                <a16:creationId xmlns:a16="http://schemas.microsoft.com/office/drawing/2014/main" id="{C3AD456C-4F86-7C42-2B83-BC117EC8EF3D}"/>
              </a:ext>
            </a:extLst>
          </p:cNvPr>
          <p:cNvSpPr txBox="1"/>
          <p:nvPr/>
        </p:nvSpPr>
        <p:spPr>
          <a:xfrm>
            <a:off x="6213987" y="2807674"/>
            <a:ext cx="5788175" cy="461665"/>
          </a:xfrm>
          <a:prstGeom prst="rect">
            <a:avLst/>
          </a:prstGeom>
          <a:solidFill>
            <a:schemeClr val="bg1"/>
          </a:solidFill>
        </p:spPr>
        <p:txBody>
          <a:bodyPr wrap="square" rtlCol="0">
            <a:spAutoFit/>
          </a:bodyPr>
          <a:lstStyle/>
          <a:p>
            <a:r>
              <a:rPr lang="en-US" sz="1200" dirty="0"/>
              <a:t>No ballast tanks  </a:t>
            </a:r>
          </a:p>
          <a:p>
            <a:r>
              <a:rPr lang="en-US" sz="1200" dirty="0"/>
              <a:t> </a:t>
            </a:r>
            <a:endParaRPr lang="en-US" dirty="0"/>
          </a:p>
        </p:txBody>
      </p:sp>
    </p:spTree>
    <p:extLst>
      <p:ext uri="{BB962C8B-B14F-4D97-AF65-F5344CB8AC3E}">
        <p14:creationId xmlns:p14="http://schemas.microsoft.com/office/powerpoint/2010/main" val="2026439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D8242-C335-F5A7-A7A0-9EDC952CA4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E68B0A-9356-1102-2FAE-8E678D792EAA}"/>
              </a:ext>
            </a:extLst>
          </p:cNvPr>
          <p:cNvSpPr>
            <a:spLocks noGrp="1"/>
          </p:cNvSpPr>
          <p:nvPr>
            <p:ph type="title"/>
          </p:nvPr>
        </p:nvSpPr>
        <p:spPr>
          <a:xfrm>
            <a:off x="0" y="18255"/>
            <a:ext cx="12192000" cy="1325563"/>
          </a:xfrm>
        </p:spPr>
        <p:txBody>
          <a:bodyPr>
            <a:normAutofit/>
          </a:bodyPr>
          <a:lstStyle/>
          <a:p>
            <a:pPr algn="ctr"/>
            <a:r>
              <a:rPr lang="en-US" sz="4000" b="1" dirty="0"/>
              <a:t>Watercraft Categories Used Over the Years</a:t>
            </a:r>
          </a:p>
        </p:txBody>
      </p:sp>
      <p:graphicFrame>
        <p:nvGraphicFramePr>
          <p:cNvPr id="4" name="Content Placeholder 3">
            <a:extLst>
              <a:ext uri="{FF2B5EF4-FFF2-40B4-BE49-F238E27FC236}">
                <a16:creationId xmlns:a16="http://schemas.microsoft.com/office/drawing/2014/main" id="{F03E2A30-7D7B-C688-60DE-08B66C2E8591}"/>
              </a:ext>
            </a:extLst>
          </p:cNvPr>
          <p:cNvGraphicFramePr>
            <a:graphicFrameLocks noGrp="1"/>
          </p:cNvGraphicFramePr>
          <p:nvPr>
            <p:ph idx="1"/>
            <p:extLst>
              <p:ext uri="{D42A27DB-BD31-4B8C-83A1-F6EECF244321}">
                <p14:modId xmlns:p14="http://schemas.microsoft.com/office/powerpoint/2010/main" val="1164623434"/>
              </p:ext>
            </p:extLst>
          </p:nvPr>
        </p:nvGraphicFramePr>
        <p:xfrm>
          <a:off x="668594" y="1474838"/>
          <a:ext cx="10481188" cy="4091471"/>
        </p:xfrm>
        <a:graphic>
          <a:graphicData uri="http://schemas.openxmlformats.org/drawingml/2006/table">
            <a:tbl>
              <a:tblPr>
                <a:tableStyleId>{5C22544A-7EE6-4342-B048-85BDC9FD1C3A}</a:tableStyleId>
              </a:tblPr>
              <a:tblGrid>
                <a:gridCol w="1366684">
                  <a:extLst>
                    <a:ext uri="{9D8B030D-6E8A-4147-A177-3AD203B41FA5}">
                      <a16:colId xmlns:a16="http://schemas.microsoft.com/office/drawing/2014/main" val="3091198890"/>
                    </a:ext>
                  </a:extLst>
                </a:gridCol>
                <a:gridCol w="4601610">
                  <a:extLst>
                    <a:ext uri="{9D8B030D-6E8A-4147-A177-3AD203B41FA5}">
                      <a16:colId xmlns:a16="http://schemas.microsoft.com/office/drawing/2014/main" val="753086288"/>
                    </a:ext>
                  </a:extLst>
                </a:gridCol>
                <a:gridCol w="4512894">
                  <a:extLst>
                    <a:ext uri="{9D8B030D-6E8A-4147-A177-3AD203B41FA5}">
                      <a16:colId xmlns:a16="http://schemas.microsoft.com/office/drawing/2014/main" val="2540411373"/>
                    </a:ext>
                  </a:extLst>
                </a:gridCol>
              </a:tblGrid>
              <a:tr h="907548">
                <a:tc>
                  <a:txBody>
                    <a:bodyPr/>
                    <a:lstStyle/>
                    <a:p>
                      <a:pPr marL="0" marR="0">
                        <a:lnSpc>
                          <a:spcPct val="115000"/>
                        </a:lnSpc>
                        <a:spcAft>
                          <a:spcPts val="800"/>
                        </a:spcAft>
                        <a:buNone/>
                      </a:pPr>
                      <a:r>
                        <a:rPr lang="en-US" sz="1400" kern="100" dirty="0">
                          <a:effectLst/>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0421" marR="10421" marT="0" marB="0"/>
                </a:tc>
                <a:tc>
                  <a:txBody>
                    <a:bodyPr/>
                    <a:lstStyle/>
                    <a:p>
                      <a:pPr marL="0" marR="0" algn="ctr">
                        <a:lnSpc>
                          <a:spcPct val="115000"/>
                        </a:lnSpc>
                        <a:spcAft>
                          <a:spcPts val="800"/>
                        </a:spcAft>
                        <a:buNone/>
                      </a:pPr>
                      <a:r>
                        <a:rPr lang="en-US" sz="2400" b="1" kern="100" dirty="0">
                          <a:effectLst/>
                        </a:rPr>
                        <a:t>1999, 2002, 2004, 2005, and 2008 Boat Categories</a:t>
                      </a:r>
                      <a:endParaRPr lang="en-US" sz="2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0421" marR="10421" marT="0" marB="0"/>
                </a:tc>
                <a:tc>
                  <a:txBody>
                    <a:bodyPr/>
                    <a:lstStyle/>
                    <a:p>
                      <a:pPr marL="0" marR="0" algn="ctr">
                        <a:lnSpc>
                          <a:spcPct val="115000"/>
                        </a:lnSpc>
                        <a:spcAft>
                          <a:spcPts val="800"/>
                        </a:spcAft>
                        <a:buNone/>
                      </a:pPr>
                      <a:r>
                        <a:rPr lang="en-US" sz="2400" b="1" kern="100" dirty="0">
                          <a:effectLst/>
                        </a:rPr>
                        <a:t>Shoreline Boat Inventory and</a:t>
                      </a:r>
                      <a:r>
                        <a:rPr lang="en-US" sz="1800" b="1" kern="100" dirty="0">
                          <a:effectLst/>
                        </a:rPr>
                        <a:t>  </a:t>
                      </a:r>
                      <a:r>
                        <a:rPr lang="en-US" sz="2400" b="1" kern="100" dirty="0">
                          <a:effectLst/>
                        </a:rPr>
                        <a:t>Boat Density 2024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0421" marR="10421" marT="0" marB="0"/>
                </a:tc>
                <a:extLst>
                  <a:ext uri="{0D108BD9-81ED-4DB2-BD59-A6C34878D82A}">
                    <a16:rowId xmlns:a16="http://schemas.microsoft.com/office/drawing/2014/main" val="2081901481"/>
                  </a:ext>
                </a:extLst>
              </a:tr>
              <a:tr h="916652">
                <a:tc>
                  <a:txBody>
                    <a:bodyPr/>
                    <a:lstStyle/>
                    <a:p>
                      <a:pPr marL="0" marR="0">
                        <a:lnSpc>
                          <a:spcPct val="115000"/>
                        </a:lnSpc>
                        <a:spcAft>
                          <a:spcPts val="800"/>
                        </a:spcAft>
                        <a:buNone/>
                      </a:pPr>
                      <a:r>
                        <a:rPr lang="en-US" sz="2000" b="1" kern="100" dirty="0">
                          <a:effectLst/>
                        </a:rPr>
                        <a:t>Fishing</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0421" marR="10421" marT="0" marB="0"/>
                </a:tc>
                <a:tc>
                  <a:txBody>
                    <a:bodyPr/>
                    <a:lstStyle/>
                    <a:p>
                      <a:pPr marL="0" marR="0">
                        <a:lnSpc>
                          <a:spcPct val="115000"/>
                        </a:lnSpc>
                        <a:spcAft>
                          <a:spcPts val="800"/>
                        </a:spcAft>
                        <a:buNone/>
                      </a:pPr>
                      <a:r>
                        <a:rPr lang="en-US" sz="1600" b="1" kern="100" dirty="0">
                          <a:effectLst/>
                        </a:rPr>
                        <a:t>A small open-hull boat with an outboard motor operated using a rear tiller.</a:t>
                      </a: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0421" marR="10421" marT="0" marB="0"/>
                </a:tc>
                <a:tc>
                  <a:txBody>
                    <a:bodyPr/>
                    <a:lstStyle/>
                    <a:p>
                      <a:pPr marL="0" marR="0">
                        <a:lnSpc>
                          <a:spcPct val="115000"/>
                        </a:lnSpc>
                        <a:spcAft>
                          <a:spcPts val="800"/>
                        </a:spcAft>
                        <a:buNone/>
                      </a:pPr>
                      <a:r>
                        <a:rPr lang="en-US" sz="1600" b="1" kern="100" dirty="0">
                          <a:effectLst/>
                        </a:rPr>
                        <a:t>Same as 2008 (rear tiller)</a:t>
                      </a: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0421" marR="10421" marT="0" marB="0"/>
                </a:tc>
                <a:extLst>
                  <a:ext uri="{0D108BD9-81ED-4DB2-BD59-A6C34878D82A}">
                    <a16:rowId xmlns:a16="http://schemas.microsoft.com/office/drawing/2014/main" val="594304200"/>
                  </a:ext>
                </a:extLst>
              </a:tr>
              <a:tr h="916652">
                <a:tc>
                  <a:txBody>
                    <a:bodyPr/>
                    <a:lstStyle/>
                    <a:p>
                      <a:pPr marL="0" marR="0">
                        <a:lnSpc>
                          <a:spcPct val="115000"/>
                        </a:lnSpc>
                        <a:spcAft>
                          <a:spcPts val="800"/>
                        </a:spcAft>
                        <a:buNone/>
                      </a:pPr>
                      <a:r>
                        <a:rPr lang="en-US" sz="2000" b="1" kern="100" dirty="0">
                          <a:effectLst/>
                        </a:rPr>
                        <a:t>Runabout </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0421" marR="10421" marT="0" marB="0"/>
                </a:tc>
                <a:tc>
                  <a:txBody>
                    <a:bodyPr/>
                    <a:lstStyle/>
                    <a:p>
                      <a:pPr marL="0" marR="0">
                        <a:lnSpc>
                          <a:spcPct val="115000"/>
                        </a:lnSpc>
                        <a:spcAft>
                          <a:spcPts val="800"/>
                        </a:spcAft>
                        <a:buNone/>
                      </a:pPr>
                      <a:r>
                        <a:rPr lang="en-US" sz="1600" b="1" kern="100" dirty="0">
                          <a:effectLst/>
                        </a:rPr>
                        <a:t>Open or close-hulled boat with an inboard or outboard motor and a steering console.</a:t>
                      </a: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0421" marR="10421" marT="0" marB="0"/>
                </a:tc>
                <a:tc>
                  <a:txBody>
                    <a:bodyPr/>
                    <a:lstStyle/>
                    <a:p>
                      <a:pPr marL="0" marR="0">
                        <a:lnSpc>
                          <a:spcPct val="115000"/>
                        </a:lnSpc>
                        <a:spcAft>
                          <a:spcPts val="800"/>
                        </a:spcAft>
                        <a:buNone/>
                      </a:pPr>
                      <a:r>
                        <a:rPr lang="en-US" sz="1600" b="1" kern="100" dirty="0">
                          <a:effectLst/>
                        </a:rPr>
                        <a:t>Same as 2008. Includes wakesport boats.</a:t>
                      </a: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0421" marR="10421" marT="0" marB="0"/>
                </a:tc>
                <a:extLst>
                  <a:ext uri="{0D108BD9-81ED-4DB2-BD59-A6C34878D82A}">
                    <a16:rowId xmlns:a16="http://schemas.microsoft.com/office/drawing/2014/main" val="2804390912"/>
                  </a:ext>
                </a:extLst>
              </a:tr>
              <a:tr h="433967">
                <a:tc>
                  <a:txBody>
                    <a:bodyPr/>
                    <a:lstStyle/>
                    <a:p>
                      <a:pPr marL="0" marR="0">
                        <a:lnSpc>
                          <a:spcPct val="115000"/>
                        </a:lnSpc>
                        <a:spcAft>
                          <a:spcPts val="800"/>
                        </a:spcAft>
                        <a:buNone/>
                      </a:pPr>
                      <a:r>
                        <a:rPr lang="en-US" sz="2000" b="1" kern="100" dirty="0">
                          <a:effectLst/>
                        </a:rPr>
                        <a:t>Wakesport</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0421" marR="10421" marT="0" marB="0"/>
                </a:tc>
                <a:tc>
                  <a:txBody>
                    <a:bodyPr/>
                    <a:lstStyle/>
                    <a:p>
                      <a:pPr marL="0" marR="0">
                        <a:lnSpc>
                          <a:spcPct val="115000"/>
                        </a:lnSpc>
                        <a:spcAft>
                          <a:spcPts val="800"/>
                        </a:spcAft>
                        <a:buNone/>
                      </a:pPr>
                      <a:r>
                        <a:rPr lang="en-US" sz="1600" b="1" kern="100" dirty="0">
                          <a:effectLst/>
                        </a:rPr>
                        <a:t>No category in 1999 to 2008</a:t>
                      </a: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0421" marR="10421" marT="0" marB="0"/>
                </a:tc>
                <a:tc>
                  <a:txBody>
                    <a:bodyPr/>
                    <a:lstStyle/>
                    <a:p>
                      <a:pPr marL="0" marR="0">
                        <a:lnSpc>
                          <a:spcPct val="115000"/>
                        </a:lnSpc>
                        <a:spcAft>
                          <a:spcPts val="800"/>
                        </a:spcAft>
                        <a:buNone/>
                      </a:pPr>
                      <a:r>
                        <a:rPr lang="en-US" sz="1600" b="1" kern="100" dirty="0">
                          <a:effectLst/>
                        </a:rPr>
                        <a:t>Included with runabout category.</a:t>
                      </a: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0421" marR="10421" marT="0" marB="0"/>
                </a:tc>
                <a:extLst>
                  <a:ext uri="{0D108BD9-81ED-4DB2-BD59-A6C34878D82A}">
                    <a16:rowId xmlns:a16="http://schemas.microsoft.com/office/drawing/2014/main" val="3837930880"/>
                  </a:ext>
                </a:extLst>
              </a:tr>
              <a:tr h="916652">
                <a:tc>
                  <a:txBody>
                    <a:bodyPr/>
                    <a:lstStyle/>
                    <a:p>
                      <a:pPr marL="0" marR="0">
                        <a:lnSpc>
                          <a:spcPct val="115000"/>
                        </a:lnSpc>
                        <a:spcAft>
                          <a:spcPts val="800"/>
                        </a:spcAft>
                        <a:buNone/>
                      </a:pPr>
                      <a:r>
                        <a:rPr lang="en-US" sz="2000" b="1" i="1" kern="100" dirty="0">
                          <a:solidFill>
                            <a:srgbClr val="C00000"/>
                          </a:solidFill>
                          <a:effectLst/>
                        </a:rPr>
                        <a:t>Waterski </a:t>
                      </a:r>
                      <a:r>
                        <a:rPr lang="en-US" sz="2000" b="1" kern="100" dirty="0">
                          <a:solidFill>
                            <a:srgbClr val="C00000"/>
                          </a:solidFill>
                          <a:effectLst/>
                        </a:rPr>
                        <a:t>  </a:t>
                      </a:r>
                      <a:endParaRPr lang="en-US" sz="20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421" marR="10421" marT="0" marB="0"/>
                </a:tc>
                <a:tc>
                  <a:txBody>
                    <a:bodyPr/>
                    <a:lstStyle/>
                    <a:p>
                      <a:pPr marL="0" marR="0">
                        <a:lnSpc>
                          <a:spcPct val="115000"/>
                        </a:lnSpc>
                        <a:spcAft>
                          <a:spcPts val="800"/>
                        </a:spcAft>
                        <a:buNone/>
                      </a:pPr>
                      <a:r>
                        <a:rPr lang="en-US" sz="1600" b="1" i="1" kern="100" dirty="0">
                          <a:solidFill>
                            <a:srgbClr val="C00000"/>
                          </a:solidFill>
                          <a:effectLst/>
                        </a:rPr>
                        <a:t>A boat pulling water skiers or specifically rigged for pulling </a:t>
                      </a:r>
                      <a:r>
                        <a:rPr lang="en-US" sz="1600" b="1" i="1" kern="100" dirty="0" err="1">
                          <a:solidFill>
                            <a:srgbClr val="C00000"/>
                          </a:solidFill>
                          <a:effectLst/>
                        </a:rPr>
                        <a:t>waterskiers</a:t>
                      </a:r>
                      <a:r>
                        <a:rPr lang="en-US" sz="1600" b="1" i="1" kern="100" dirty="0">
                          <a:solidFill>
                            <a:srgbClr val="C00000"/>
                          </a:solidFill>
                          <a:effectLst/>
                        </a:rPr>
                        <a:t> or tubers.  Only used in boat density data</a:t>
                      </a:r>
                      <a:endParaRPr lang="en-US" sz="1600" b="1" i="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421" marR="10421" marT="0" marB="0"/>
                </a:tc>
                <a:tc>
                  <a:txBody>
                    <a:bodyPr/>
                    <a:lstStyle/>
                    <a:p>
                      <a:pPr marL="0" marR="0">
                        <a:lnSpc>
                          <a:spcPct val="115000"/>
                        </a:lnSpc>
                        <a:spcAft>
                          <a:spcPts val="800"/>
                        </a:spcAft>
                        <a:buNone/>
                      </a:pPr>
                      <a:r>
                        <a:rPr lang="en-US" sz="1600" b="1" i="1" kern="100" dirty="0">
                          <a:solidFill>
                            <a:srgbClr val="C00000"/>
                          </a:solidFill>
                          <a:effectLst/>
                        </a:rPr>
                        <a:t>Tow boat actively pulling skiers, tubers, or surfers on the lake. Only used for boat density data.</a:t>
                      </a:r>
                      <a:endParaRPr lang="en-US" sz="1600" b="1" i="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421" marR="10421" marT="0" marB="0"/>
                </a:tc>
                <a:extLst>
                  <a:ext uri="{0D108BD9-81ED-4DB2-BD59-A6C34878D82A}">
                    <a16:rowId xmlns:a16="http://schemas.microsoft.com/office/drawing/2014/main" val="4048265425"/>
                  </a:ext>
                </a:extLst>
              </a:tr>
            </a:tbl>
          </a:graphicData>
        </a:graphic>
      </p:graphicFrame>
    </p:spTree>
    <p:extLst>
      <p:ext uri="{BB962C8B-B14F-4D97-AF65-F5344CB8AC3E}">
        <p14:creationId xmlns:p14="http://schemas.microsoft.com/office/powerpoint/2010/main" val="1568176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B90E6-A8D4-3DE6-8320-5BEF8C38F3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512D49-BAF1-3536-F4A4-7AB9A643BA53}"/>
              </a:ext>
            </a:extLst>
          </p:cNvPr>
          <p:cNvSpPr>
            <a:spLocks noGrp="1"/>
          </p:cNvSpPr>
          <p:nvPr>
            <p:ph type="title"/>
          </p:nvPr>
        </p:nvSpPr>
        <p:spPr>
          <a:xfrm>
            <a:off x="0" y="18255"/>
            <a:ext cx="12192000" cy="1325563"/>
          </a:xfrm>
        </p:spPr>
        <p:txBody>
          <a:bodyPr>
            <a:normAutofit/>
          </a:bodyPr>
          <a:lstStyle/>
          <a:p>
            <a:pPr algn="ctr"/>
            <a:r>
              <a:rPr lang="en-US" sz="4000" b="1" dirty="0"/>
              <a:t>WBL Shoreline Boat Inventory </a:t>
            </a:r>
            <a:endParaRPr lang="en-US" sz="2900" b="1" dirty="0"/>
          </a:p>
        </p:txBody>
      </p:sp>
      <p:graphicFrame>
        <p:nvGraphicFramePr>
          <p:cNvPr id="4" name="Content Placeholder 3">
            <a:extLst>
              <a:ext uri="{FF2B5EF4-FFF2-40B4-BE49-F238E27FC236}">
                <a16:creationId xmlns:a16="http://schemas.microsoft.com/office/drawing/2014/main" id="{5A4FD95D-E885-6D61-047D-12CDD67EABA5}"/>
              </a:ext>
            </a:extLst>
          </p:cNvPr>
          <p:cNvGraphicFramePr>
            <a:graphicFrameLocks noGrp="1"/>
          </p:cNvGraphicFramePr>
          <p:nvPr>
            <p:ph idx="1"/>
            <p:extLst>
              <p:ext uri="{D42A27DB-BD31-4B8C-83A1-F6EECF244321}">
                <p14:modId xmlns:p14="http://schemas.microsoft.com/office/powerpoint/2010/main" val="2418443871"/>
              </p:ext>
            </p:extLst>
          </p:nvPr>
        </p:nvGraphicFramePr>
        <p:xfrm>
          <a:off x="427702" y="1569960"/>
          <a:ext cx="11336596" cy="4783328"/>
        </p:xfrm>
        <a:graphic>
          <a:graphicData uri="http://schemas.openxmlformats.org/drawingml/2006/table">
            <a:tbl>
              <a:tblPr>
                <a:tableStyleId>{5C22544A-7EE6-4342-B048-85BDC9FD1C3A}</a:tableStyleId>
              </a:tblPr>
              <a:tblGrid>
                <a:gridCol w="2429270">
                  <a:extLst>
                    <a:ext uri="{9D8B030D-6E8A-4147-A177-3AD203B41FA5}">
                      <a16:colId xmlns:a16="http://schemas.microsoft.com/office/drawing/2014/main" val="3438530005"/>
                    </a:ext>
                  </a:extLst>
                </a:gridCol>
                <a:gridCol w="1133660">
                  <a:extLst>
                    <a:ext uri="{9D8B030D-6E8A-4147-A177-3AD203B41FA5}">
                      <a16:colId xmlns:a16="http://schemas.microsoft.com/office/drawing/2014/main" val="1221863202"/>
                    </a:ext>
                  </a:extLst>
                </a:gridCol>
                <a:gridCol w="1133660">
                  <a:extLst>
                    <a:ext uri="{9D8B030D-6E8A-4147-A177-3AD203B41FA5}">
                      <a16:colId xmlns:a16="http://schemas.microsoft.com/office/drawing/2014/main" val="253014891"/>
                    </a:ext>
                  </a:extLst>
                </a:gridCol>
                <a:gridCol w="1133660">
                  <a:extLst>
                    <a:ext uri="{9D8B030D-6E8A-4147-A177-3AD203B41FA5}">
                      <a16:colId xmlns:a16="http://schemas.microsoft.com/office/drawing/2014/main" val="3720385039"/>
                    </a:ext>
                  </a:extLst>
                </a:gridCol>
                <a:gridCol w="1133660">
                  <a:extLst>
                    <a:ext uri="{9D8B030D-6E8A-4147-A177-3AD203B41FA5}">
                      <a16:colId xmlns:a16="http://schemas.microsoft.com/office/drawing/2014/main" val="3848219102"/>
                    </a:ext>
                  </a:extLst>
                </a:gridCol>
                <a:gridCol w="1133660">
                  <a:extLst>
                    <a:ext uri="{9D8B030D-6E8A-4147-A177-3AD203B41FA5}">
                      <a16:colId xmlns:a16="http://schemas.microsoft.com/office/drawing/2014/main" val="3615570256"/>
                    </a:ext>
                  </a:extLst>
                </a:gridCol>
                <a:gridCol w="1619513">
                  <a:extLst>
                    <a:ext uri="{9D8B030D-6E8A-4147-A177-3AD203B41FA5}">
                      <a16:colId xmlns:a16="http://schemas.microsoft.com/office/drawing/2014/main" val="1713214552"/>
                    </a:ext>
                  </a:extLst>
                </a:gridCol>
                <a:gridCol w="1619513">
                  <a:extLst>
                    <a:ext uri="{9D8B030D-6E8A-4147-A177-3AD203B41FA5}">
                      <a16:colId xmlns:a16="http://schemas.microsoft.com/office/drawing/2014/main" val="798518225"/>
                    </a:ext>
                  </a:extLst>
                </a:gridCol>
              </a:tblGrid>
              <a:tr h="257910">
                <a:tc rowSpan="2">
                  <a:txBody>
                    <a:bodyPr/>
                    <a:lstStyle/>
                    <a:p>
                      <a:pPr marL="0" marR="0" algn="ctr">
                        <a:lnSpc>
                          <a:spcPct val="115000"/>
                        </a:lnSpc>
                        <a:spcAft>
                          <a:spcPts val="800"/>
                        </a:spcAft>
                        <a:buNone/>
                      </a:pPr>
                      <a:r>
                        <a:rPr lang="en-US" sz="1600" b="1" kern="100" dirty="0">
                          <a:effectLst/>
                        </a:rPr>
                        <a:t>Boat Type</a:t>
                      </a: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gridSpan="7">
                  <a:txBody>
                    <a:bodyPr/>
                    <a:lstStyle/>
                    <a:p>
                      <a:pPr marL="0" marR="0" algn="ctr">
                        <a:lnSpc>
                          <a:spcPct val="115000"/>
                        </a:lnSpc>
                        <a:spcAft>
                          <a:spcPts val="800"/>
                        </a:spcAft>
                        <a:buNone/>
                      </a:pPr>
                      <a:r>
                        <a:rPr lang="en-US" sz="1600" b="1" kern="100" dirty="0">
                          <a:effectLst/>
                        </a:rPr>
                        <a:t>Riparian Boat Inventory (residential and multiple docks)</a:t>
                      </a: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49937514"/>
                  </a:ext>
                </a:extLst>
              </a:tr>
              <a:tr h="531866">
                <a:tc vMerge="1">
                  <a:txBody>
                    <a:bodyPr/>
                    <a:lstStyle/>
                    <a:p>
                      <a:endParaRPr lang="en-US"/>
                    </a:p>
                  </a:txBody>
                  <a:tcPr/>
                </a:tc>
                <a:tc>
                  <a:txBody>
                    <a:bodyPr/>
                    <a:lstStyle/>
                    <a:p>
                      <a:pPr marL="0" marR="0" algn="ctr">
                        <a:lnSpc>
                          <a:spcPct val="115000"/>
                        </a:lnSpc>
                        <a:spcAft>
                          <a:spcPts val="800"/>
                        </a:spcAft>
                        <a:buNone/>
                      </a:pPr>
                      <a:r>
                        <a:rPr lang="en-US" sz="1600" b="1" kern="100" dirty="0">
                          <a:effectLst/>
                        </a:rPr>
                        <a:t>1999</a:t>
                      </a: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b="1" kern="100" dirty="0">
                          <a:effectLst/>
                        </a:rPr>
                        <a:t>2002</a:t>
                      </a: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b="1" kern="100" dirty="0">
                          <a:effectLst/>
                        </a:rPr>
                        <a:t>2004</a:t>
                      </a: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b="1" kern="100" dirty="0">
                          <a:effectLst/>
                        </a:rPr>
                        <a:t>2005</a:t>
                      </a: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b="1" kern="100" dirty="0">
                          <a:effectLst/>
                        </a:rPr>
                        <a:t>2008</a:t>
                      </a: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b="1" kern="100" dirty="0">
                          <a:effectLst/>
                        </a:rPr>
                        <a:t>2024</a:t>
                      </a: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b="1" kern="100" dirty="0">
                          <a:effectLst/>
                        </a:rPr>
                        <a:t>Percent Change from 1999 to 2024</a:t>
                      </a: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solidFill>
                      <a:srgbClr val="EFC4C3"/>
                    </a:solidFill>
                  </a:tcPr>
                </a:tc>
                <a:extLst>
                  <a:ext uri="{0D108BD9-81ED-4DB2-BD59-A6C34878D82A}">
                    <a16:rowId xmlns:a16="http://schemas.microsoft.com/office/drawing/2014/main" val="3947097686"/>
                  </a:ext>
                </a:extLst>
              </a:tr>
              <a:tr h="257910">
                <a:tc>
                  <a:txBody>
                    <a:bodyPr/>
                    <a:lstStyle/>
                    <a:p>
                      <a:pPr marL="0" marR="0">
                        <a:lnSpc>
                          <a:spcPct val="115000"/>
                        </a:lnSpc>
                        <a:spcAft>
                          <a:spcPts val="800"/>
                        </a:spcAft>
                        <a:buNone/>
                      </a:pPr>
                      <a:r>
                        <a:rPr lang="en-US" sz="1600" kern="100" dirty="0">
                          <a:effectLst/>
                        </a:rPr>
                        <a:t>Fishing</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144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141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144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121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90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40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-260%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solidFill>
                      <a:srgbClr val="EFC4C3"/>
                    </a:solidFill>
                  </a:tcPr>
                </a:tc>
                <a:extLst>
                  <a:ext uri="{0D108BD9-81ED-4DB2-BD59-A6C34878D82A}">
                    <a16:rowId xmlns:a16="http://schemas.microsoft.com/office/drawing/2014/main" val="1695067062"/>
                  </a:ext>
                </a:extLst>
              </a:tr>
              <a:tr h="257910">
                <a:tc>
                  <a:txBody>
                    <a:bodyPr/>
                    <a:lstStyle/>
                    <a:p>
                      <a:pPr marL="0" marR="0">
                        <a:lnSpc>
                          <a:spcPct val="115000"/>
                        </a:lnSpc>
                        <a:spcAft>
                          <a:spcPts val="800"/>
                        </a:spcAft>
                        <a:buNone/>
                      </a:pPr>
                      <a:r>
                        <a:rPr lang="en-US" sz="1600" kern="100" dirty="0">
                          <a:effectLst/>
                        </a:rPr>
                        <a:t>PWC</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27</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52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48</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68</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80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127</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+370%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solidFill>
                      <a:srgbClr val="EFC4C3"/>
                    </a:solidFill>
                  </a:tcPr>
                </a:tc>
                <a:extLst>
                  <a:ext uri="{0D108BD9-81ED-4DB2-BD59-A6C34878D82A}">
                    <a16:rowId xmlns:a16="http://schemas.microsoft.com/office/drawing/2014/main" val="384949318"/>
                  </a:ext>
                </a:extLst>
              </a:tr>
              <a:tr h="257910">
                <a:tc>
                  <a:txBody>
                    <a:bodyPr/>
                    <a:lstStyle/>
                    <a:p>
                      <a:pPr marL="0" marR="0">
                        <a:lnSpc>
                          <a:spcPct val="115000"/>
                        </a:lnSpc>
                        <a:spcAft>
                          <a:spcPts val="800"/>
                        </a:spcAft>
                        <a:buNone/>
                      </a:pPr>
                      <a:r>
                        <a:rPr lang="en-US" sz="1600" kern="100" dirty="0">
                          <a:effectLst/>
                        </a:rPr>
                        <a:t>Runabout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267</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354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343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400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336</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318</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+19%</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solidFill>
                      <a:srgbClr val="EFC4C3"/>
                    </a:solidFill>
                  </a:tcPr>
                </a:tc>
                <a:extLst>
                  <a:ext uri="{0D108BD9-81ED-4DB2-BD59-A6C34878D82A}">
                    <a16:rowId xmlns:a16="http://schemas.microsoft.com/office/drawing/2014/main" val="3619732188"/>
                  </a:ext>
                </a:extLst>
              </a:tr>
              <a:tr h="257910">
                <a:tc>
                  <a:txBody>
                    <a:bodyPr/>
                    <a:lstStyle/>
                    <a:p>
                      <a:pPr marL="0" marR="0">
                        <a:lnSpc>
                          <a:spcPct val="115000"/>
                        </a:lnSpc>
                        <a:spcAft>
                          <a:spcPts val="800"/>
                        </a:spcAft>
                        <a:buNone/>
                      </a:pPr>
                      <a:r>
                        <a:rPr lang="en-US" sz="1600" kern="100" dirty="0">
                          <a:effectLst/>
                        </a:rPr>
                        <a:t>Sailboat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179</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195</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156</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180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157</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82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-54%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solidFill>
                      <a:srgbClr val="EFC4C3"/>
                    </a:solidFill>
                  </a:tcPr>
                </a:tc>
                <a:extLst>
                  <a:ext uri="{0D108BD9-81ED-4DB2-BD59-A6C34878D82A}">
                    <a16:rowId xmlns:a16="http://schemas.microsoft.com/office/drawing/2014/main" val="2440852193"/>
                  </a:ext>
                </a:extLst>
              </a:tr>
              <a:tr h="257910">
                <a:tc>
                  <a:txBody>
                    <a:bodyPr/>
                    <a:lstStyle/>
                    <a:p>
                      <a:pPr marL="0" marR="0">
                        <a:lnSpc>
                          <a:spcPct val="115000"/>
                        </a:lnSpc>
                        <a:spcAft>
                          <a:spcPts val="800"/>
                        </a:spcAft>
                        <a:buNone/>
                      </a:pPr>
                      <a:r>
                        <a:rPr lang="en-US" sz="1600" kern="100" dirty="0">
                          <a:effectLst/>
                        </a:rPr>
                        <a:t>Pontoon</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175</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197</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189</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230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248</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368</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+110%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solidFill>
                      <a:srgbClr val="EFC4C3"/>
                    </a:solidFill>
                  </a:tcPr>
                </a:tc>
                <a:extLst>
                  <a:ext uri="{0D108BD9-81ED-4DB2-BD59-A6C34878D82A}">
                    <a16:rowId xmlns:a16="http://schemas.microsoft.com/office/drawing/2014/main" val="2624365867"/>
                  </a:ext>
                </a:extLst>
              </a:tr>
              <a:tr h="257910">
                <a:tc>
                  <a:txBody>
                    <a:bodyPr/>
                    <a:lstStyle/>
                    <a:p>
                      <a:pPr marL="0" marR="0">
                        <a:lnSpc>
                          <a:spcPct val="115000"/>
                        </a:lnSpc>
                        <a:spcAft>
                          <a:spcPts val="800"/>
                        </a:spcAft>
                        <a:buNone/>
                      </a:pPr>
                      <a:r>
                        <a:rPr lang="en-US" sz="1600" kern="100" dirty="0">
                          <a:effectLst/>
                        </a:rPr>
                        <a:t>Canoe</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73*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123*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136*</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161*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192*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43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-41%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solidFill>
                      <a:srgbClr val="EFC4C3"/>
                    </a:solidFill>
                  </a:tcPr>
                </a:tc>
                <a:extLst>
                  <a:ext uri="{0D108BD9-81ED-4DB2-BD59-A6C34878D82A}">
                    <a16:rowId xmlns:a16="http://schemas.microsoft.com/office/drawing/2014/main" val="882960121"/>
                  </a:ext>
                </a:extLst>
              </a:tr>
              <a:tr h="257910">
                <a:tc>
                  <a:txBody>
                    <a:bodyPr/>
                    <a:lstStyle/>
                    <a:p>
                      <a:pPr marL="0" marR="0">
                        <a:lnSpc>
                          <a:spcPct val="115000"/>
                        </a:lnSpc>
                        <a:spcAft>
                          <a:spcPts val="800"/>
                        </a:spcAft>
                        <a:buNone/>
                      </a:pPr>
                      <a:r>
                        <a:rPr lang="en-US" sz="1600" kern="100" dirty="0">
                          <a:effectLst/>
                        </a:rPr>
                        <a:t>Kayak</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349</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solidFill>
                      <a:srgbClr val="EFC4C3"/>
                    </a:solidFill>
                  </a:tcPr>
                </a:tc>
                <a:extLst>
                  <a:ext uri="{0D108BD9-81ED-4DB2-BD59-A6C34878D82A}">
                    <a16:rowId xmlns:a16="http://schemas.microsoft.com/office/drawing/2014/main" val="1170551048"/>
                  </a:ext>
                </a:extLst>
              </a:tr>
              <a:tr h="257910">
                <a:tc>
                  <a:txBody>
                    <a:bodyPr/>
                    <a:lstStyle/>
                    <a:p>
                      <a:pPr marL="0" marR="0">
                        <a:lnSpc>
                          <a:spcPct val="115000"/>
                        </a:lnSpc>
                        <a:spcAft>
                          <a:spcPts val="800"/>
                        </a:spcAft>
                        <a:buNone/>
                      </a:pPr>
                      <a:r>
                        <a:rPr lang="en-US" sz="1600" kern="100" dirty="0">
                          <a:effectLst/>
                        </a:rPr>
                        <a:t>Paddleboat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18</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52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41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51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41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17</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-6%</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solidFill>
                      <a:srgbClr val="EFC4C3"/>
                    </a:solidFill>
                  </a:tcPr>
                </a:tc>
                <a:extLst>
                  <a:ext uri="{0D108BD9-81ED-4DB2-BD59-A6C34878D82A}">
                    <a16:rowId xmlns:a16="http://schemas.microsoft.com/office/drawing/2014/main" val="939955272"/>
                  </a:ext>
                </a:extLst>
              </a:tr>
              <a:tr h="257910">
                <a:tc>
                  <a:txBody>
                    <a:bodyPr/>
                    <a:lstStyle/>
                    <a:p>
                      <a:pPr marL="0" marR="0">
                        <a:lnSpc>
                          <a:spcPct val="115000"/>
                        </a:lnSpc>
                        <a:spcAft>
                          <a:spcPts val="800"/>
                        </a:spcAft>
                        <a:buNone/>
                      </a:pPr>
                      <a:r>
                        <a:rPr lang="en-US" sz="1600" kern="100" dirty="0">
                          <a:effectLst/>
                        </a:rPr>
                        <a:t>Paddleboard</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133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solidFill>
                      <a:srgbClr val="EFC4C3"/>
                    </a:solidFill>
                  </a:tcPr>
                </a:tc>
                <a:extLst>
                  <a:ext uri="{0D108BD9-81ED-4DB2-BD59-A6C34878D82A}">
                    <a16:rowId xmlns:a16="http://schemas.microsoft.com/office/drawing/2014/main" val="158738431"/>
                  </a:ext>
                </a:extLst>
              </a:tr>
              <a:tr h="257910">
                <a:tc>
                  <a:txBody>
                    <a:bodyPr/>
                    <a:lstStyle/>
                    <a:p>
                      <a:pPr marL="0" marR="0">
                        <a:lnSpc>
                          <a:spcPct val="115000"/>
                        </a:lnSpc>
                        <a:spcAft>
                          <a:spcPts val="800"/>
                        </a:spcAft>
                        <a:buNone/>
                      </a:pPr>
                      <a:r>
                        <a:rPr lang="en-US" sz="1600" kern="100" dirty="0">
                          <a:effectLst/>
                        </a:rPr>
                        <a:t>Sailboard</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6</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15</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-100%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solidFill>
                      <a:srgbClr val="EFC4C3"/>
                    </a:solidFill>
                  </a:tcPr>
                </a:tc>
                <a:extLst>
                  <a:ext uri="{0D108BD9-81ED-4DB2-BD59-A6C34878D82A}">
                    <a16:rowId xmlns:a16="http://schemas.microsoft.com/office/drawing/2014/main" val="2694186108"/>
                  </a:ext>
                </a:extLst>
              </a:tr>
              <a:tr h="257910">
                <a:tc>
                  <a:txBody>
                    <a:bodyPr/>
                    <a:lstStyle/>
                    <a:p>
                      <a:pPr marL="0" marR="0">
                        <a:lnSpc>
                          <a:spcPct val="115000"/>
                        </a:lnSpc>
                        <a:spcAft>
                          <a:spcPts val="800"/>
                        </a:spcAft>
                        <a:buNone/>
                      </a:pPr>
                      <a:r>
                        <a:rPr lang="en-US" sz="1600" kern="100" dirty="0">
                          <a:effectLst/>
                        </a:rPr>
                        <a:t>Other (mostly dinghy)</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6</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-450%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solidFill>
                      <a:srgbClr val="EFC4C3"/>
                    </a:solidFill>
                  </a:tcPr>
                </a:tc>
                <a:extLst>
                  <a:ext uri="{0D108BD9-81ED-4DB2-BD59-A6C34878D82A}">
                    <a16:rowId xmlns:a16="http://schemas.microsoft.com/office/drawing/2014/main" val="2716459668"/>
                  </a:ext>
                </a:extLst>
              </a:tr>
              <a:tr h="257910">
                <a:tc>
                  <a:txBody>
                    <a:bodyPr/>
                    <a:lstStyle/>
                    <a:p>
                      <a:pPr marL="0" marR="0">
                        <a:lnSpc>
                          <a:spcPct val="115000"/>
                        </a:lnSpc>
                        <a:spcAft>
                          <a:spcPts val="800"/>
                        </a:spcAft>
                        <a:buNone/>
                      </a:pPr>
                      <a:r>
                        <a:rPr lang="en-US" sz="1600" kern="100" dirty="0">
                          <a:effectLst/>
                        </a:rPr>
                        <a:t>ALL CRAFT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900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1,127</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1,078</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1,232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1,155</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1,479</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+64%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solidFill>
                      <a:srgbClr val="EFC4C3"/>
                    </a:solidFill>
                  </a:tcPr>
                </a:tc>
                <a:extLst>
                  <a:ext uri="{0D108BD9-81ED-4DB2-BD59-A6C34878D82A}">
                    <a16:rowId xmlns:a16="http://schemas.microsoft.com/office/drawing/2014/main" val="1480348596"/>
                  </a:ext>
                </a:extLst>
              </a:tr>
              <a:tr h="257910">
                <a:tc>
                  <a:txBody>
                    <a:bodyPr/>
                    <a:lstStyle/>
                    <a:p>
                      <a:pPr marL="0" marR="0">
                        <a:lnSpc>
                          <a:spcPct val="115000"/>
                        </a:lnSpc>
                        <a:spcAft>
                          <a:spcPts val="800"/>
                        </a:spcAft>
                        <a:buNone/>
                      </a:pPr>
                      <a:r>
                        <a:rPr lang="en-US" sz="1600" kern="100" dirty="0">
                          <a:effectLst/>
                        </a:rPr>
                        <a:t>(Human powered)**</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(91)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(175)</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solidFill>
                      <a:srgbClr val="92D050"/>
                    </a:solidFill>
                  </a:tcPr>
                </a:tc>
                <a:tc>
                  <a:txBody>
                    <a:bodyPr/>
                    <a:lstStyle/>
                    <a:p>
                      <a:pPr marL="0" marR="0" algn="ctr">
                        <a:lnSpc>
                          <a:spcPct val="115000"/>
                        </a:lnSpc>
                        <a:spcAft>
                          <a:spcPts val="800"/>
                        </a:spcAft>
                        <a:buNone/>
                      </a:pPr>
                      <a:r>
                        <a:rPr lang="en-US" sz="1600" kern="100" dirty="0">
                          <a:effectLst/>
                        </a:rPr>
                        <a:t>(177)</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(212)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(233)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(542)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solidFill>
                      <a:srgbClr val="92D050"/>
                    </a:solidFill>
                  </a:tcPr>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solidFill>
                      <a:srgbClr val="EFC4C3"/>
                    </a:solidFill>
                  </a:tcPr>
                </a:tc>
                <a:extLst>
                  <a:ext uri="{0D108BD9-81ED-4DB2-BD59-A6C34878D82A}">
                    <a16:rowId xmlns:a16="http://schemas.microsoft.com/office/drawing/2014/main" val="2247040194"/>
                  </a:ext>
                </a:extLst>
              </a:tr>
              <a:tr h="511258">
                <a:tc>
                  <a:txBody>
                    <a:bodyPr/>
                    <a:lstStyle/>
                    <a:p>
                      <a:pPr marL="0" marR="0">
                        <a:lnSpc>
                          <a:spcPct val="115000"/>
                        </a:lnSpc>
                        <a:spcAft>
                          <a:spcPts val="800"/>
                        </a:spcAft>
                        <a:buNone/>
                      </a:pPr>
                      <a:r>
                        <a:rPr lang="en-US" sz="1600" kern="100" dirty="0">
                          <a:effectLst/>
                        </a:rPr>
                        <a:t>POWERED BOATS AND SAILBOATS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tc>
                <a:tc>
                  <a:txBody>
                    <a:bodyPr/>
                    <a:lstStyle/>
                    <a:p>
                      <a:pPr marL="0" marR="0" algn="ctr">
                        <a:lnSpc>
                          <a:spcPct val="115000"/>
                        </a:lnSpc>
                        <a:spcAft>
                          <a:spcPts val="800"/>
                        </a:spcAft>
                        <a:buNone/>
                      </a:pPr>
                      <a:r>
                        <a:rPr lang="en-US" sz="1600" kern="100" dirty="0">
                          <a:effectLst/>
                        </a:rPr>
                        <a:t>809</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nchor="ctr"/>
                </a:tc>
                <a:tc>
                  <a:txBody>
                    <a:bodyPr/>
                    <a:lstStyle/>
                    <a:p>
                      <a:pPr marL="0" marR="0" algn="ctr">
                        <a:lnSpc>
                          <a:spcPct val="115000"/>
                        </a:lnSpc>
                        <a:spcAft>
                          <a:spcPts val="800"/>
                        </a:spcAft>
                        <a:buNone/>
                      </a:pPr>
                      <a:r>
                        <a:rPr lang="en-US" sz="1600" kern="100" dirty="0">
                          <a:effectLst/>
                        </a:rPr>
                        <a:t>952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nchor="ctr">
                    <a:solidFill>
                      <a:srgbClr val="92D050"/>
                    </a:solidFill>
                  </a:tcPr>
                </a:tc>
                <a:tc>
                  <a:txBody>
                    <a:bodyPr/>
                    <a:lstStyle/>
                    <a:p>
                      <a:pPr marL="0" marR="0" algn="ctr">
                        <a:lnSpc>
                          <a:spcPct val="115000"/>
                        </a:lnSpc>
                        <a:spcAft>
                          <a:spcPts val="800"/>
                        </a:spcAft>
                        <a:buNone/>
                      </a:pPr>
                      <a:r>
                        <a:rPr lang="en-US" sz="1600" kern="100" dirty="0">
                          <a:effectLst/>
                        </a:rPr>
                        <a:t>901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nchor="ctr"/>
                </a:tc>
                <a:tc>
                  <a:txBody>
                    <a:bodyPr/>
                    <a:lstStyle/>
                    <a:p>
                      <a:pPr marL="0" marR="0" algn="ctr">
                        <a:lnSpc>
                          <a:spcPct val="115000"/>
                        </a:lnSpc>
                        <a:spcAft>
                          <a:spcPts val="800"/>
                        </a:spcAft>
                        <a:buNone/>
                      </a:pPr>
                      <a:r>
                        <a:rPr lang="en-US" sz="1600" kern="100" dirty="0">
                          <a:effectLst/>
                        </a:rPr>
                        <a:t>1,020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nchor="ctr"/>
                </a:tc>
                <a:tc>
                  <a:txBody>
                    <a:bodyPr/>
                    <a:lstStyle/>
                    <a:p>
                      <a:pPr marL="0" marR="0" algn="ctr">
                        <a:lnSpc>
                          <a:spcPct val="115000"/>
                        </a:lnSpc>
                        <a:spcAft>
                          <a:spcPts val="800"/>
                        </a:spcAft>
                        <a:buNone/>
                      </a:pPr>
                      <a:r>
                        <a:rPr lang="en-US" sz="1600" kern="100" dirty="0">
                          <a:effectLst/>
                        </a:rPr>
                        <a:t>922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nchor="ctr"/>
                </a:tc>
                <a:tc>
                  <a:txBody>
                    <a:bodyPr/>
                    <a:lstStyle/>
                    <a:p>
                      <a:pPr marL="0" marR="0" algn="ctr">
                        <a:lnSpc>
                          <a:spcPct val="115000"/>
                        </a:lnSpc>
                        <a:spcAft>
                          <a:spcPts val="800"/>
                        </a:spcAft>
                        <a:buNone/>
                      </a:pPr>
                      <a:r>
                        <a:rPr lang="en-US" sz="1600" kern="100" dirty="0">
                          <a:effectLst/>
                        </a:rPr>
                        <a:t>937</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nchor="ctr">
                    <a:solidFill>
                      <a:srgbClr val="92D050"/>
                    </a:solidFill>
                  </a:tcPr>
                </a:tc>
                <a:tc>
                  <a:txBody>
                    <a:bodyPr/>
                    <a:lstStyle/>
                    <a:p>
                      <a:pPr marL="0" marR="0" algn="ctr">
                        <a:lnSpc>
                          <a:spcPct val="115000"/>
                        </a:lnSpc>
                        <a:spcAft>
                          <a:spcPts val="800"/>
                        </a:spcAft>
                        <a:buNone/>
                      </a:pPr>
                      <a:r>
                        <a:rPr lang="en-US" sz="1600" kern="100" dirty="0">
                          <a:effectLst/>
                        </a:rPr>
                        <a:t>+16%</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020" marR="33020" marT="0" marB="0" anchor="ctr">
                    <a:solidFill>
                      <a:srgbClr val="EFC4C3"/>
                    </a:solidFill>
                  </a:tcPr>
                </a:tc>
                <a:extLst>
                  <a:ext uri="{0D108BD9-81ED-4DB2-BD59-A6C34878D82A}">
                    <a16:rowId xmlns:a16="http://schemas.microsoft.com/office/drawing/2014/main" val="471503785"/>
                  </a:ext>
                </a:extLst>
              </a:tr>
            </a:tbl>
          </a:graphicData>
        </a:graphic>
      </p:graphicFrame>
      <p:sp>
        <p:nvSpPr>
          <p:cNvPr id="6" name="TextBox 5">
            <a:extLst>
              <a:ext uri="{FF2B5EF4-FFF2-40B4-BE49-F238E27FC236}">
                <a16:creationId xmlns:a16="http://schemas.microsoft.com/office/drawing/2014/main" id="{40ED1514-105A-112F-7BCB-2857C96AA115}"/>
              </a:ext>
            </a:extLst>
          </p:cNvPr>
          <p:cNvSpPr txBox="1"/>
          <p:nvPr/>
        </p:nvSpPr>
        <p:spPr>
          <a:xfrm>
            <a:off x="427702" y="6353288"/>
            <a:ext cx="4971746" cy="461665"/>
          </a:xfrm>
          <a:prstGeom prst="rect">
            <a:avLst/>
          </a:prstGeom>
          <a:noFill/>
        </p:spPr>
        <p:txBody>
          <a:bodyPr wrap="none" rtlCol="0">
            <a:spAutoFit/>
          </a:bodyPr>
          <a:lstStyle/>
          <a:p>
            <a:r>
              <a:rPr lang="en-US" sz="1200" dirty="0"/>
              <a:t>* Category includes kayaks.</a:t>
            </a:r>
          </a:p>
          <a:p>
            <a:r>
              <a:rPr lang="en-US" sz="1200" dirty="0"/>
              <a:t>** Human powered = canoe, kayak, paddleboat, paddleboard, and sailboard.</a:t>
            </a:r>
          </a:p>
        </p:txBody>
      </p:sp>
    </p:spTree>
    <p:extLst>
      <p:ext uri="{BB962C8B-B14F-4D97-AF65-F5344CB8AC3E}">
        <p14:creationId xmlns:p14="http://schemas.microsoft.com/office/powerpoint/2010/main" val="4045204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B5C40-A285-6C97-B5EF-9A5268ED6D86}"/>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516CAF90-D8D2-4656-76C9-7EAC803E7B7A}"/>
              </a:ext>
            </a:extLst>
          </p:cNvPr>
          <p:cNvSpPr txBox="1"/>
          <p:nvPr/>
        </p:nvSpPr>
        <p:spPr>
          <a:xfrm>
            <a:off x="427702" y="6353288"/>
            <a:ext cx="4287777" cy="276999"/>
          </a:xfrm>
          <a:prstGeom prst="rect">
            <a:avLst/>
          </a:prstGeom>
          <a:noFill/>
        </p:spPr>
        <p:txBody>
          <a:bodyPr wrap="none" rtlCol="0">
            <a:spAutoFit/>
          </a:bodyPr>
          <a:lstStyle/>
          <a:p>
            <a:r>
              <a:rPr lang="en-US" sz="1200" dirty="0"/>
              <a:t>* Human powered = canoe, kayak, paddleboat, and paddleboard</a:t>
            </a:r>
          </a:p>
        </p:txBody>
      </p:sp>
      <p:graphicFrame>
        <p:nvGraphicFramePr>
          <p:cNvPr id="13" name="Content Placeholder 12">
            <a:extLst>
              <a:ext uri="{FF2B5EF4-FFF2-40B4-BE49-F238E27FC236}">
                <a16:creationId xmlns:a16="http://schemas.microsoft.com/office/drawing/2014/main" id="{C9FC37F7-6379-4121-585D-63B5395655FB}"/>
              </a:ext>
            </a:extLst>
          </p:cNvPr>
          <p:cNvGraphicFramePr>
            <a:graphicFrameLocks noGrp="1"/>
          </p:cNvGraphicFramePr>
          <p:nvPr>
            <p:ph idx="1"/>
            <p:extLst>
              <p:ext uri="{D42A27DB-BD31-4B8C-83A1-F6EECF244321}">
                <p14:modId xmlns:p14="http://schemas.microsoft.com/office/powerpoint/2010/main" val="604060527"/>
              </p:ext>
            </p:extLst>
          </p:nvPr>
        </p:nvGraphicFramePr>
        <p:xfrm>
          <a:off x="427702" y="1563328"/>
          <a:ext cx="11336589" cy="4641546"/>
        </p:xfrm>
        <a:graphic>
          <a:graphicData uri="http://schemas.openxmlformats.org/drawingml/2006/table">
            <a:tbl>
              <a:tblPr>
                <a:tableStyleId>{5C22544A-7EE6-4342-B048-85BDC9FD1C3A}</a:tableStyleId>
              </a:tblPr>
              <a:tblGrid>
                <a:gridCol w="2054529">
                  <a:extLst>
                    <a:ext uri="{9D8B030D-6E8A-4147-A177-3AD203B41FA5}">
                      <a16:colId xmlns:a16="http://schemas.microsoft.com/office/drawing/2014/main" val="1993130537"/>
                    </a:ext>
                  </a:extLst>
                </a:gridCol>
                <a:gridCol w="515670">
                  <a:extLst>
                    <a:ext uri="{9D8B030D-6E8A-4147-A177-3AD203B41FA5}">
                      <a16:colId xmlns:a16="http://schemas.microsoft.com/office/drawing/2014/main" val="2614924124"/>
                    </a:ext>
                  </a:extLst>
                </a:gridCol>
                <a:gridCol w="515670">
                  <a:extLst>
                    <a:ext uri="{9D8B030D-6E8A-4147-A177-3AD203B41FA5}">
                      <a16:colId xmlns:a16="http://schemas.microsoft.com/office/drawing/2014/main" val="3534220739"/>
                    </a:ext>
                  </a:extLst>
                </a:gridCol>
                <a:gridCol w="515670">
                  <a:extLst>
                    <a:ext uri="{9D8B030D-6E8A-4147-A177-3AD203B41FA5}">
                      <a16:colId xmlns:a16="http://schemas.microsoft.com/office/drawing/2014/main" val="2082847782"/>
                    </a:ext>
                  </a:extLst>
                </a:gridCol>
                <a:gridCol w="515670">
                  <a:extLst>
                    <a:ext uri="{9D8B030D-6E8A-4147-A177-3AD203B41FA5}">
                      <a16:colId xmlns:a16="http://schemas.microsoft.com/office/drawing/2014/main" val="3101414752"/>
                    </a:ext>
                  </a:extLst>
                </a:gridCol>
                <a:gridCol w="515670">
                  <a:extLst>
                    <a:ext uri="{9D8B030D-6E8A-4147-A177-3AD203B41FA5}">
                      <a16:colId xmlns:a16="http://schemas.microsoft.com/office/drawing/2014/main" val="3062922445"/>
                    </a:ext>
                  </a:extLst>
                </a:gridCol>
                <a:gridCol w="515670">
                  <a:extLst>
                    <a:ext uri="{9D8B030D-6E8A-4147-A177-3AD203B41FA5}">
                      <a16:colId xmlns:a16="http://schemas.microsoft.com/office/drawing/2014/main" val="4086788647"/>
                    </a:ext>
                  </a:extLst>
                </a:gridCol>
                <a:gridCol w="515670">
                  <a:extLst>
                    <a:ext uri="{9D8B030D-6E8A-4147-A177-3AD203B41FA5}">
                      <a16:colId xmlns:a16="http://schemas.microsoft.com/office/drawing/2014/main" val="3849365760"/>
                    </a:ext>
                  </a:extLst>
                </a:gridCol>
                <a:gridCol w="515670">
                  <a:extLst>
                    <a:ext uri="{9D8B030D-6E8A-4147-A177-3AD203B41FA5}">
                      <a16:colId xmlns:a16="http://schemas.microsoft.com/office/drawing/2014/main" val="1557654257"/>
                    </a:ext>
                  </a:extLst>
                </a:gridCol>
                <a:gridCol w="515670">
                  <a:extLst>
                    <a:ext uri="{9D8B030D-6E8A-4147-A177-3AD203B41FA5}">
                      <a16:colId xmlns:a16="http://schemas.microsoft.com/office/drawing/2014/main" val="206212776"/>
                    </a:ext>
                  </a:extLst>
                </a:gridCol>
                <a:gridCol w="515670">
                  <a:extLst>
                    <a:ext uri="{9D8B030D-6E8A-4147-A177-3AD203B41FA5}">
                      <a16:colId xmlns:a16="http://schemas.microsoft.com/office/drawing/2014/main" val="2411836445"/>
                    </a:ext>
                  </a:extLst>
                </a:gridCol>
                <a:gridCol w="515670">
                  <a:extLst>
                    <a:ext uri="{9D8B030D-6E8A-4147-A177-3AD203B41FA5}">
                      <a16:colId xmlns:a16="http://schemas.microsoft.com/office/drawing/2014/main" val="491854448"/>
                    </a:ext>
                  </a:extLst>
                </a:gridCol>
                <a:gridCol w="515670">
                  <a:extLst>
                    <a:ext uri="{9D8B030D-6E8A-4147-A177-3AD203B41FA5}">
                      <a16:colId xmlns:a16="http://schemas.microsoft.com/office/drawing/2014/main" val="691846634"/>
                    </a:ext>
                  </a:extLst>
                </a:gridCol>
                <a:gridCol w="515670">
                  <a:extLst>
                    <a:ext uri="{9D8B030D-6E8A-4147-A177-3AD203B41FA5}">
                      <a16:colId xmlns:a16="http://schemas.microsoft.com/office/drawing/2014/main" val="542092386"/>
                    </a:ext>
                  </a:extLst>
                </a:gridCol>
                <a:gridCol w="515670">
                  <a:extLst>
                    <a:ext uri="{9D8B030D-6E8A-4147-A177-3AD203B41FA5}">
                      <a16:colId xmlns:a16="http://schemas.microsoft.com/office/drawing/2014/main" val="578258141"/>
                    </a:ext>
                  </a:extLst>
                </a:gridCol>
                <a:gridCol w="515670">
                  <a:extLst>
                    <a:ext uri="{9D8B030D-6E8A-4147-A177-3AD203B41FA5}">
                      <a16:colId xmlns:a16="http://schemas.microsoft.com/office/drawing/2014/main" val="1795339280"/>
                    </a:ext>
                  </a:extLst>
                </a:gridCol>
                <a:gridCol w="515670">
                  <a:extLst>
                    <a:ext uri="{9D8B030D-6E8A-4147-A177-3AD203B41FA5}">
                      <a16:colId xmlns:a16="http://schemas.microsoft.com/office/drawing/2014/main" val="3036704742"/>
                    </a:ext>
                  </a:extLst>
                </a:gridCol>
                <a:gridCol w="515670">
                  <a:extLst>
                    <a:ext uri="{9D8B030D-6E8A-4147-A177-3AD203B41FA5}">
                      <a16:colId xmlns:a16="http://schemas.microsoft.com/office/drawing/2014/main" val="666527499"/>
                    </a:ext>
                  </a:extLst>
                </a:gridCol>
                <a:gridCol w="515670">
                  <a:extLst>
                    <a:ext uri="{9D8B030D-6E8A-4147-A177-3AD203B41FA5}">
                      <a16:colId xmlns:a16="http://schemas.microsoft.com/office/drawing/2014/main" val="2143009297"/>
                    </a:ext>
                  </a:extLst>
                </a:gridCol>
              </a:tblGrid>
              <a:tr h="331539">
                <a:tc rowSpan="2">
                  <a:txBody>
                    <a:bodyPr/>
                    <a:lstStyle/>
                    <a:p>
                      <a:pPr marL="0" marR="0">
                        <a:lnSpc>
                          <a:spcPct val="115000"/>
                        </a:lnSpc>
                        <a:spcAft>
                          <a:spcPts val="800"/>
                        </a:spcAft>
                        <a:buNone/>
                      </a:pPr>
                      <a:r>
                        <a:rPr lang="en-US" sz="1600" kern="100" dirty="0">
                          <a:effectLst/>
                        </a:rPr>
                        <a:t>Boat Type</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gridSpan="6">
                  <a:txBody>
                    <a:bodyPr/>
                    <a:lstStyle/>
                    <a:p>
                      <a:pPr marL="0" marR="0" algn="ctr">
                        <a:lnSpc>
                          <a:spcPct val="115000"/>
                        </a:lnSpc>
                        <a:spcAft>
                          <a:spcPts val="800"/>
                        </a:spcAft>
                        <a:buNone/>
                      </a:pPr>
                      <a:r>
                        <a:rPr lang="en-US" sz="1600" kern="100" dirty="0">
                          <a:effectLst/>
                        </a:rPr>
                        <a:t>Commercial Bay</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38100" cap="flat" cmpd="sng" algn="ctr">
                      <a:solidFill>
                        <a:schemeClr val="bg1"/>
                      </a:solidFill>
                      <a:prstDash val="solid"/>
                      <a:round/>
                      <a:headEnd type="none" w="med" len="med"/>
                      <a:tailEnd type="none" w="med" len="med"/>
                    </a:lnR>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algn="ctr">
                        <a:lnSpc>
                          <a:spcPct val="115000"/>
                        </a:lnSpc>
                        <a:spcAft>
                          <a:spcPts val="800"/>
                        </a:spcAft>
                        <a:buNone/>
                      </a:pPr>
                      <a:r>
                        <a:rPr lang="en-US" sz="1600" kern="100" dirty="0">
                          <a:effectLst/>
                        </a:rPr>
                        <a:t>Matoska Park</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algn="ctr">
                        <a:lnSpc>
                          <a:spcPct val="115000"/>
                        </a:lnSpc>
                        <a:spcAft>
                          <a:spcPts val="800"/>
                        </a:spcAft>
                        <a:buNone/>
                      </a:pPr>
                      <a:r>
                        <a:rPr lang="en-US" sz="1600" kern="100" dirty="0">
                          <a:effectLst/>
                        </a:rPr>
                        <a:t>WB Yacht Club</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38100" cap="flat" cmpd="sng" algn="ctr">
                      <a:solidFill>
                        <a:schemeClr val="bg1"/>
                      </a:solidFill>
                      <a:prstDash val="solid"/>
                      <a:round/>
                      <a:headEnd type="none" w="med" len="med"/>
                      <a:tailEnd type="none" w="med" len="med"/>
                    </a:lnL>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71361650"/>
                  </a:ext>
                </a:extLst>
              </a:tr>
              <a:tr h="331539">
                <a:tc vMerge="1">
                  <a:txBody>
                    <a:bodyPr/>
                    <a:lstStyle/>
                    <a:p>
                      <a:endParaRPr lang="en-US"/>
                    </a:p>
                  </a:txBody>
                  <a:tcPr/>
                </a:tc>
                <a:tc>
                  <a:txBody>
                    <a:bodyPr/>
                    <a:lstStyle/>
                    <a:p>
                      <a:pPr marL="0" marR="0" algn="ctr">
                        <a:lnSpc>
                          <a:spcPct val="115000"/>
                        </a:lnSpc>
                        <a:spcAft>
                          <a:spcPts val="800"/>
                        </a:spcAft>
                        <a:buNone/>
                      </a:pPr>
                      <a:r>
                        <a:rPr lang="en-US" sz="1600" kern="100" dirty="0">
                          <a:effectLst/>
                        </a:rPr>
                        <a:t>1999</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marL="0" marR="0" algn="ctr">
                        <a:lnSpc>
                          <a:spcPct val="115000"/>
                        </a:lnSpc>
                        <a:spcAft>
                          <a:spcPts val="800"/>
                        </a:spcAft>
                        <a:buNone/>
                      </a:pPr>
                      <a:r>
                        <a:rPr lang="en-US" sz="1600" kern="100" dirty="0">
                          <a:effectLst/>
                        </a:rPr>
                        <a:t>2002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marL="0" marR="0" algn="ctr">
                        <a:lnSpc>
                          <a:spcPct val="115000"/>
                        </a:lnSpc>
                        <a:spcAft>
                          <a:spcPts val="800"/>
                        </a:spcAft>
                        <a:buNone/>
                      </a:pPr>
                      <a:r>
                        <a:rPr lang="en-US" sz="1600" kern="100" dirty="0">
                          <a:effectLst/>
                        </a:rPr>
                        <a:t>2004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marL="0" marR="0" algn="ctr">
                        <a:lnSpc>
                          <a:spcPct val="115000"/>
                        </a:lnSpc>
                        <a:spcAft>
                          <a:spcPts val="800"/>
                        </a:spcAft>
                        <a:buNone/>
                      </a:pPr>
                      <a:r>
                        <a:rPr lang="en-US" sz="1600" kern="100" dirty="0">
                          <a:effectLst/>
                        </a:rPr>
                        <a:t>2005</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marL="0" marR="0" algn="ctr">
                        <a:lnSpc>
                          <a:spcPct val="115000"/>
                        </a:lnSpc>
                        <a:spcAft>
                          <a:spcPts val="800"/>
                        </a:spcAft>
                        <a:buNone/>
                      </a:pPr>
                      <a:r>
                        <a:rPr lang="en-US" sz="1600" kern="100" dirty="0">
                          <a:effectLst/>
                        </a:rPr>
                        <a:t>2008</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marL="0" marR="0" algn="ctr">
                        <a:lnSpc>
                          <a:spcPct val="115000"/>
                        </a:lnSpc>
                        <a:spcAft>
                          <a:spcPts val="800"/>
                        </a:spcAft>
                        <a:buNone/>
                      </a:pPr>
                      <a:r>
                        <a:rPr lang="en-US" sz="1600" kern="100" dirty="0">
                          <a:effectLst/>
                        </a:rPr>
                        <a:t>2024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38100" cap="flat" cmpd="sng" algn="ctr">
                      <a:solidFill>
                        <a:schemeClr val="bg1"/>
                      </a:solidFill>
                      <a:prstDash val="solid"/>
                      <a:round/>
                      <a:headEnd type="none" w="med" len="med"/>
                      <a:tailEnd type="none" w="med" len="med"/>
                    </a:lnR>
                    <a:solidFill>
                      <a:schemeClr val="accent1">
                        <a:lumMod val="40000"/>
                        <a:lumOff val="60000"/>
                      </a:schemeClr>
                    </a:solidFill>
                  </a:tcPr>
                </a:tc>
                <a:tc>
                  <a:txBody>
                    <a:bodyPr/>
                    <a:lstStyle/>
                    <a:p>
                      <a:pPr marL="0" marR="0" algn="ctr">
                        <a:lnSpc>
                          <a:spcPct val="115000"/>
                        </a:lnSpc>
                        <a:spcAft>
                          <a:spcPts val="800"/>
                        </a:spcAft>
                        <a:buNone/>
                      </a:pPr>
                      <a:r>
                        <a:rPr lang="en-US" sz="1600" kern="100" dirty="0">
                          <a:effectLst/>
                        </a:rPr>
                        <a:t>1999</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38100" cap="flat" cmpd="sng" algn="ctr">
                      <a:solidFill>
                        <a:schemeClr val="bg1"/>
                      </a:solidFill>
                      <a:prstDash val="solid"/>
                      <a:round/>
                      <a:headEnd type="none" w="med" len="med"/>
                      <a:tailEnd type="none" w="med" len="med"/>
                    </a:lnL>
                    <a:solidFill>
                      <a:schemeClr val="accent1">
                        <a:lumMod val="40000"/>
                        <a:lumOff val="60000"/>
                      </a:schemeClr>
                    </a:solidFill>
                  </a:tcPr>
                </a:tc>
                <a:tc>
                  <a:txBody>
                    <a:bodyPr/>
                    <a:lstStyle/>
                    <a:p>
                      <a:pPr marL="0" marR="0" algn="ctr">
                        <a:lnSpc>
                          <a:spcPct val="115000"/>
                        </a:lnSpc>
                        <a:spcAft>
                          <a:spcPts val="800"/>
                        </a:spcAft>
                        <a:buNone/>
                      </a:pPr>
                      <a:r>
                        <a:rPr lang="en-US" sz="1600" kern="100" dirty="0">
                          <a:effectLst/>
                        </a:rPr>
                        <a:t>2002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marL="0" marR="0" algn="ctr">
                        <a:lnSpc>
                          <a:spcPct val="115000"/>
                        </a:lnSpc>
                        <a:spcAft>
                          <a:spcPts val="800"/>
                        </a:spcAft>
                        <a:buNone/>
                      </a:pPr>
                      <a:r>
                        <a:rPr lang="en-US" sz="1600" kern="100" dirty="0">
                          <a:effectLst/>
                        </a:rPr>
                        <a:t>2004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marL="0" marR="0" algn="ctr">
                        <a:lnSpc>
                          <a:spcPct val="115000"/>
                        </a:lnSpc>
                        <a:spcAft>
                          <a:spcPts val="800"/>
                        </a:spcAft>
                        <a:buNone/>
                      </a:pPr>
                      <a:r>
                        <a:rPr lang="en-US" sz="1600" kern="100" dirty="0">
                          <a:effectLst/>
                        </a:rPr>
                        <a:t>2005</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marL="0" marR="0" algn="ctr">
                        <a:lnSpc>
                          <a:spcPct val="115000"/>
                        </a:lnSpc>
                        <a:spcAft>
                          <a:spcPts val="800"/>
                        </a:spcAft>
                        <a:buNone/>
                      </a:pPr>
                      <a:r>
                        <a:rPr lang="en-US" sz="1600" kern="100" dirty="0">
                          <a:effectLst/>
                        </a:rPr>
                        <a:t>2008</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marL="0" marR="0" algn="ctr">
                        <a:lnSpc>
                          <a:spcPct val="115000"/>
                        </a:lnSpc>
                        <a:spcAft>
                          <a:spcPts val="800"/>
                        </a:spcAft>
                        <a:buNone/>
                      </a:pPr>
                      <a:r>
                        <a:rPr lang="en-US" sz="1600" kern="100" dirty="0">
                          <a:effectLst/>
                        </a:rPr>
                        <a:t>2024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38100" cap="flat" cmpd="sng" algn="ctr">
                      <a:solidFill>
                        <a:schemeClr val="bg1"/>
                      </a:solidFill>
                      <a:prstDash val="solid"/>
                      <a:round/>
                      <a:headEnd type="none" w="med" len="med"/>
                      <a:tailEnd type="none" w="med" len="med"/>
                    </a:lnR>
                    <a:solidFill>
                      <a:schemeClr val="accent1">
                        <a:lumMod val="40000"/>
                        <a:lumOff val="60000"/>
                      </a:schemeClr>
                    </a:solidFill>
                  </a:tcPr>
                </a:tc>
                <a:tc>
                  <a:txBody>
                    <a:bodyPr/>
                    <a:lstStyle/>
                    <a:p>
                      <a:pPr marL="0" marR="0" algn="ctr">
                        <a:lnSpc>
                          <a:spcPct val="115000"/>
                        </a:lnSpc>
                        <a:spcAft>
                          <a:spcPts val="800"/>
                        </a:spcAft>
                        <a:buNone/>
                      </a:pPr>
                      <a:r>
                        <a:rPr lang="en-US" sz="1600" kern="100" dirty="0">
                          <a:effectLst/>
                        </a:rPr>
                        <a:t>1999</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38100" cap="flat" cmpd="sng" algn="ctr">
                      <a:solidFill>
                        <a:schemeClr val="bg1"/>
                      </a:solidFill>
                      <a:prstDash val="solid"/>
                      <a:round/>
                      <a:headEnd type="none" w="med" len="med"/>
                      <a:tailEnd type="none" w="med" len="med"/>
                    </a:lnL>
                    <a:solidFill>
                      <a:schemeClr val="accent1">
                        <a:lumMod val="40000"/>
                        <a:lumOff val="60000"/>
                      </a:schemeClr>
                    </a:solidFill>
                  </a:tcPr>
                </a:tc>
                <a:tc>
                  <a:txBody>
                    <a:bodyPr/>
                    <a:lstStyle/>
                    <a:p>
                      <a:pPr marL="0" marR="0" algn="ctr">
                        <a:lnSpc>
                          <a:spcPct val="115000"/>
                        </a:lnSpc>
                        <a:spcAft>
                          <a:spcPts val="800"/>
                        </a:spcAft>
                        <a:buNone/>
                      </a:pPr>
                      <a:r>
                        <a:rPr lang="en-US" sz="1600" kern="100" dirty="0">
                          <a:effectLst/>
                        </a:rPr>
                        <a:t>2002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marL="0" marR="0" algn="ctr">
                        <a:lnSpc>
                          <a:spcPct val="115000"/>
                        </a:lnSpc>
                        <a:spcAft>
                          <a:spcPts val="800"/>
                        </a:spcAft>
                        <a:buNone/>
                      </a:pPr>
                      <a:r>
                        <a:rPr lang="en-US" sz="1600" kern="100" dirty="0">
                          <a:effectLst/>
                        </a:rPr>
                        <a:t>2004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marL="0" marR="0" algn="ctr">
                        <a:lnSpc>
                          <a:spcPct val="115000"/>
                        </a:lnSpc>
                        <a:spcAft>
                          <a:spcPts val="800"/>
                        </a:spcAft>
                        <a:buNone/>
                      </a:pPr>
                      <a:r>
                        <a:rPr lang="en-US" sz="1600" kern="100" dirty="0">
                          <a:effectLst/>
                        </a:rPr>
                        <a:t>2005</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marL="0" marR="0" algn="ctr">
                        <a:lnSpc>
                          <a:spcPct val="115000"/>
                        </a:lnSpc>
                        <a:spcAft>
                          <a:spcPts val="800"/>
                        </a:spcAft>
                        <a:buNone/>
                      </a:pPr>
                      <a:r>
                        <a:rPr lang="en-US" sz="1600" kern="100" dirty="0">
                          <a:effectLst/>
                        </a:rPr>
                        <a:t>2008</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marL="0" marR="0" algn="ctr">
                        <a:lnSpc>
                          <a:spcPct val="115000"/>
                        </a:lnSpc>
                        <a:spcAft>
                          <a:spcPts val="800"/>
                        </a:spcAft>
                        <a:buNone/>
                      </a:pPr>
                      <a:r>
                        <a:rPr lang="en-US" sz="1600" kern="100" dirty="0">
                          <a:effectLst/>
                        </a:rPr>
                        <a:t>2024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1">
                        <a:lumMod val="40000"/>
                        <a:lumOff val="60000"/>
                      </a:schemeClr>
                    </a:solidFill>
                  </a:tcPr>
                </a:tc>
                <a:extLst>
                  <a:ext uri="{0D108BD9-81ED-4DB2-BD59-A6C34878D82A}">
                    <a16:rowId xmlns:a16="http://schemas.microsoft.com/office/drawing/2014/main" val="87888051"/>
                  </a:ext>
                </a:extLst>
              </a:tr>
              <a:tr h="331539">
                <a:tc>
                  <a:txBody>
                    <a:bodyPr/>
                    <a:lstStyle/>
                    <a:p>
                      <a:pPr marL="0" marR="0">
                        <a:lnSpc>
                          <a:spcPct val="115000"/>
                        </a:lnSpc>
                        <a:spcAft>
                          <a:spcPts val="800"/>
                        </a:spcAft>
                        <a:buNone/>
                      </a:pPr>
                      <a:r>
                        <a:rPr lang="en-US" sz="1600" kern="100" dirty="0">
                          <a:effectLst/>
                        </a:rPr>
                        <a:t>Fishing</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16</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381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US" sz="1600" kern="100" dirty="0">
                          <a:effectLst/>
                        </a:rPr>
                        <a:t>29</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38100" cap="flat" cmpd="sng" algn="ctr">
                      <a:solidFill>
                        <a:schemeClr val="bg1"/>
                      </a:solidFill>
                      <a:prstDash val="solid"/>
                      <a:round/>
                      <a:headEnd type="none" w="med" len="med"/>
                      <a:tailEnd type="none" w="med" len="med"/>
                    </a:lnL>
                  </a:tcPr>
                </a:tc>
                <a:tc>
                  <a:txBody>
                    <a:bodyPr/>
                    <a:lstStyle/>
                    <a:p>
                      <a:pPr marL="0" marR="0" algn="ctr">
                        <a:lnSpc>
                          <a:spcPct val="115000"/>
                        </a:lnSpc>
                        <a:spcAft>
                          <a:spcPts val="800"/>
                        </a:spcAft>
                        <a:buNone/>
                      </a:pPr>
                      <a:r>
                        <a:rPr lang="en-US" sz="1600" kern="100" dirty="0">
                          <a:effectLst/>
                        </a:rPr>
                        <a:t>37</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40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39</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32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6</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381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US" sz="1600" kern="100" dirty="0">
                          <a:effectLst/>
                        </a:rPr>
                        <a:t>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38100" cap="flat" cmpd="sng" algn="ctr">
                      <a:solidFill>
                        <a:schemeClr val="bg1"/>
                      </a:solidFill>
                      <a:prstDash val="solid"/>
                      <a:round/>
                      <a:headEnd type="none" w="med" len="med"/>
                      <a:tailEnd type="none" w="med" len="med"/>
                    </a:lnL>
                  </a:tcPr>
                </a:tc>
                <a:tc>
                  <a:txBody>
                    <a:bodyPr/>
                    <a:lstStyle/>
                    <a:p>
                      <a:pPr marL="0" marR="0" algn="ctr">
                        <a:lnSpc>
                          <a:spcPct val="115000"/>
                        </a:lnSpc>
                        <a:spcAft>
                          <a:spcPts val="800"/>
                        </a:spcAft>
                        <a:buNone/>
                      </a:pPr>
                      <a:r>
                        <a:rPr lang="en-US" sz="1600" kern="100" dirty="0">
                          <a:effectLst/>
                        </a:rPr>
                        <a:t>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735938996"/>
                  </a:ext>
                </a:extLst>
              </a:tr>
              <a:tr h="331539">
                <a:tc>
                  <a:txBody>
                    <a:bodyPr/>
                    <a:lstStyle/>
                    <a:p>
                      <a:pPr marL="0" marR="0">
                        <a:lnSpc>
                          <a:spcPct val="115000"/>
                        </a:lnSpc>
                        <a:spcAft>
                          <a:spcPts val="800"/>
                        </a:spcAft>
                        <a:buNone/>
                      </a:pPr>
                      <a:r>
                        <a:rPr lang="en-US" sz="1600" kern="100" dirty="0">
                          <a:effectLst/>
                        </a:rPr>
                        <a:t>PWC</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381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38100" cap="flat" cmpd="sng" algn="ctr">
                      <a:solidFill>
                        <a:schemeClr val="bg1"/>
                      </a:solidFill>
                      <a:prstDash val="solid"/>
                      <a:round/>
                      <a:headEnd type="none" w="med" len="med"/>
                      <a:tailEnd type="none" w="med" len="med"/>
                    </a:lnL>
                  </a:tcPr>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381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38100" cap="flat" cmpd="sng" algn="ctr">
                      <a:solidFill>
                        <a:schemeClr val="bg1"/>
                      </a:solidFill>
                      <a:prstDash val="solid"/>
                      <a:round/>
                      <a:headEnd type="none" w="med" len="med"/>
                      <a:tailEnd type="none" w="med" len="med"/>
                    </a:lnL>
                  </a:tcPr>
                </a:tc>
                <a:tc>
                  <a:txBody>
                    <a:bodyPr/>
                    <a:lstStyle/>
                    <a:p>
                      <a:pPr marL="0" marR="0" algn="ctr">
                        <a:lnSpc>
                          <a:spcPct val="115000"/>
                        </a:lnSpc>
                        <a:spcAft>
                          <a:spcPts val="800"/>
                        </a:spcAft>
                        <a:buNone/>
                      </a:pPr>
                      <a:r>
                        <a:rPr lang="en-US" sz="1600" kern="100" dirty="0">
                          <a:effectLst/>
                        </a:rPr>
                        <a:t>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119183659"/>
                  </a:ext>
                </a:extLst>
              </a:tr>
              <a:tr h="331539">
                <a:tc>
                  <a:txBody>
                    <a:bodyPr/>
                    <a:lstStyle/>
                    <a:p>
                      <a:pPr marL="0" marR="0">
                        <a:lnSpc>
                          <a:spcPct val="115000"/>
                        </a:lnSpc>
                        <a:spcAft>
                          <a:spcPts val="800"/>
                        </a:spcAft>
                        <a:buNone/>
                      </a:pPr>
                      <a:r>
                        <a:rPr lang="en-US" sz="1600" kern="100" dirty="0">
                          <a:effectLst/>
                        </a:rPr>
                        <a:t>Runabout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91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107</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100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120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138</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133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381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38100" cap="flat" cmpd="sng" algn="ctr">
                      <a:solidFill>
                        <a:schemeClr val="bg1"/>
                      </a:solidFill>
                      <a:prstDash val="solid"/>
                      <a:round/>
                      <a:headEnd type="none" w="med" len="med"/>
                      <a:tailEnd type="none" w="med" len="med"/>
                    </a:lnL>
                  </a:tcPr>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381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US" sz="1600" kern="100" dirty="0">
                          <a:effectLst/>
                        </a:rPr>
                        <a:t>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38100" cap="flat" cmpd="sng" algn="ctr">
                      <a:solidFill>
                        <a:schemeClr val="bg1"/>
                      </a:solidFill>
                      <a:prstDash val="solid"/>
                      <a:round/>
                      <a:headEnd type="none" w="med" len="med"/>
                      <a:tailEnd type="none" w="med" len="med"/>
                    </a:lnL>
                  </a:tcPr>
                </a:tc>
                <a:tc>
                  <a:txBody>
                    <a:bodyPr/>
                    <a:lstStyle/>
                    <a:p>
                      <a:pPr marL="0" marR="0" algn="ctr">
                        <a:lnSpc>
                          <a:spcPct val="115000"/>
                        </a:lnSpc>
                        <a:spcAft>
                          <a:spcPts val="800"/>
                        </a:spcAft>
                        <a:buNone/>
                      </a:pPr>
                      <a:r>
                        <a:rPr lang="en-US" sz="1600" kern="100" dirty="0">
                          <a:effectLst/>
                        </a:rPr>
                        <a:t>8</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7</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510500512"/>
                  </a:ext>
                </a:extLst>
              </a:tr>
              <a:tr h="331539">
                <a:tc>
                  <a:txBody>
                    <a:bodyPr/>
                    <a:lstStyle/>
                    <a:p>
                      <a:pPr marL="0" marR="0">
                        <a:lnSpc>
                          <a:spcPct val="115000"/>
                        </a:lnSpc>
                        <a:spcAft>
                          <a:spcPts val="800"/>
                        </a:spcAft>
                        <a:buNone/>
                      </a:pPr>
                      <a:r>
                        <a:rPr lang="en-US" sz="1600" kern="100" dirty="0">
                          <a:effectLst/>
                        </a:rPr>
                        <a:t>Sailboat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170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172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155</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152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119</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36</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381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US" sz="1600" kern="100" dirty="0">
                          <a:effectLst/>
                        </a:rPr>
                        <a:t>36</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38100" cap="flat" cmpd="sng" algn="ctr">
                      <a:solidFill>
                        <a:schemeClr val="bg1"/>
                      </a:solidFill>
                      <a:prstDash val="solid"/>
                      <a:round/>
                      <a:headEnd type="none" w="med" len="med"/>
                      <a:tailEnd type="none" w="med" len="med"/>
                    </a:lnL>
                  </a:tcPr>
                </a:tc>
                <a:tc>
                  <a:txBody>
                    <a:bodyPr/>
                    <a:lstStyle/>
                    <a:p>
                      <a:pPr marL="0" marR="0" algn="ctr">
                        <a:lnSpc>
                          <a:spcPct val="115000"/>
                        </a:lnSpc>
                        <a:spcAft>
                          <a:spcPts val="800"/>
                        </a:spcAft>
                        <a:buNone/>
                      </a:pPr>
                      <a:r>
                        <a:rPr lang="en-US" sz="1600" kern="100" dirty="0">
                          <a:effectLst/>
                        </a:rPr>
                        <a:t>36</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28</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32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44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23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38100" cap="flat" cmpd="sng" algn="ctr">
                      <a:solidFill>
                        <a:schemeClr val="bg1"/>
                      </a:solidFill>
                      <a:prstDash val="solid"/>
                      <a:round/>
                      <a:headEnd type="none" w="med" len="med"/>
                      <a:tailEnd type="none" w="med" len="med"/>
                    </a:lnR>
                    <a:solidFill>
                      <a:srgbClr val="92D050"/>
                    </a:solidFill>
                  </a:tcPr>
                </a:tc>
                <a:tc>
                  <a:txBody>
                    <a:bodyPr/>
                    <a:lstStyle/>
                    <a:p>
                      <a:pPr marL="0" marR="0" algn="ctr">
                        <a:lnSpc>
                          <a:spcPct val="115000"/>
                        </a:lnSpc>
                        <a:spcAft>
                          <a:spcPts val="800"/>
                        </a:spcAft>
                        <a:buNone/>
                      </a:pPr>
                      <a:r>
                        <a:rPr lang="en-US" sz="1600" kern="100" dirty="0">
                          <a:effectLst/>
                        </a:rPr>
                        <a:t>27</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38100" cap="flat" cmpd="sng" algn="ctr">
                      <a:solidFill>
                        <a:schemeClr val="bg1"/>
                      </a:solidFill>
                      <a:prstDash val="solid"/>
                      <a:round/>
                      <a:headEnd type="none" w="med" len="med"/>
                      <a:tailEnd type="none" w="med" len="med"/>
                    </a:lnL>
                  </a:tcPr>
                </a:tc>
                <a:tc>
                  <a:txBody>
                    <a:bodyPr/>
                    <a:lstStyle/>
                    <a:p>
                      <a:pPr marL="0" marR="0" algn="ctr">
                        <a:lnSpc>
                          <a:spcPct val="115000"/>
                        </a:lnSpc>
                        <a:spcAft>
                          <a:spcPts val="800"/>
                        </a:spcAft>
                        <a:buNone/>
                      </a:pPr>
                      <a:r>
                        <a:rPr lang="en-US" sz="1600" kern="100" dirty="0">
                          <a:effectLst/>
                        </a:rPr>
                        <a:t>20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24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24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22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52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92D050"/>
                    </a:solidFill>
                  </a:tcPr>
                </a:tc>
                <a:extLst>
                  <a:ext uri="{0D108BD9-81ED-4DB2-BD59-A6C34878D82A}">
                    <a16:rowId xmlns:a16="http://schemas.microsoft.com/office/drawing/2014/main" val="2831455033"/>
                  </a:ext>
                </a:extLst>
              </a:tr>
              <a:tr h="331539">
                <a:tc>
                  <a:txBody>
                    <a:bodyPr/>
                    <a:lstStyle/>
                    <a:p>
                      <a:pPr marL="0" marR="0">
                        <a:lnSpc>
                          <a:spcPct val="115000"/>
                        </a:lnSpc>
                        <a:spcAft>
                          <a:spcPts val="800"/>
                        </a:spcAft>
                        <a:buNone/>
                      </a:pPr>
                      <a:r>
                        <a:rPr lang="en-US" sz="1600" kern="100" dirty="0">
                          <a:effectLst/>
                        </a:rPr>
                        <a:t>Pontoon</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113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137</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150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147</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149</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304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38100" cap="flat" cmpd="sng" algn="ctr">
                      <a:solidFill>
                        <a:schemeClr val="bg1"/>
                      </a:solidFill>
                      <a:prstDash val="solid"/>
                      <a:round/>
                      <a:headEnd type="none" w="med" len="med"/>
                      <a:tailEnd type="none" w="med" len="med"/>
                    </a:lnR>
                    <a:solidFill>
                      <a:srgbClr val="92D050"/>
                    </a:solidFill>
                  </a:tcPr>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38100" cap="flat" cmpd="sng" algn="ctr">
                      <a:solidFill>
                        <a:schemeClr val="bg1"/>
                      </a:solidFill>
                      <a:prstDash val="solid"/>
                      <a:round/>
                      <a:headEnd type="none" w="med" len="med"/>
                      <a:tailEnd type="none" w="med" len="med"/>
                    </a:lnL>
                  </a:tcPr>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381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38100" cap="flat" cmpd="sng" algn="ctr">
                      <a:solidFill>
                        <a:schemeClr val="bg1"/>
                      </a:solidFill>
                      <a:prstDash val="solid"/>
                      <a:round/>
                      <a:headEnd type="none" w="med" len="med"/>
                      <a:tailEnd type="none" w="med" len="med"/>
                    </a:lnL>
                  </a:tcPr>
                </a:tc>
                <a:tc>
                  <a:txBody>
                    <a:bodyPr/>
                    <a:lstStyle/>
                    <a:p>
                      <a:pPr marL="0" marR="0" algn="ctr">
                        <a:lnSpc>
                          <a:spcPct val="115000"/>
                        </a:lnSpc>
                        <a:spcAft>
                          <a:spcPts val="800"/>
                        </a:spcAft>
                        <a:buNone/>
                      </a:pPr>
                      <a:r>
                        <a:rPr lang="en-US" sz="1600" kern="100" dirty="0">
                          <a:effectLst/>
                        </a:rPr>
                        <a:t>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6</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768050284"/>
                  </a:ext>
                </a:extLst>
              </a:tr>
              <a:tr h="331539">
                <a:tc>
                  <a:txBody>
                    <a:bodyPr/>
                    <a:lstStyle/>
                    <a:p>
                      <a:pPr marL="0" marR="0">
                        <a:lnSpc>
                          <a:spcPct val="115000"/>
                        </a:lnSpc>
                        <a:spcAft>
                          <a:spcPts val="800"/>
                        </a:spcAft>
                        <a:buNone/>
                      </a:pPr>
                      <a:r>
                        <a:rPr lang="en-US" sz="1600" kern="100" dirty="0">
                          <a:effectLst/>
                        </a:rPr>
                        <a:t>Canoe</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20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7</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381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US" sz="1600" kern="100" dirty="0">
                          <a:effectLst/>
                        </a:rPr>
                        <a:t>12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38100" cap="flat" cmpd="sng" algn="ctr">
                      <a:solidFill>
                        <a:schemeClr val="bg1"/>
                      </a:solidFill>
                      <a:prstDash val="solid"/>
                      <a:round/>
                      <a:headEnd type="none" w="med" len="med"/>
                      <a:tailEnd type="none" w="med" len="med"/>
                    </a:lnL>
                  </a:tcPr>
                </a:tc>
                <a:tc>
                  <a:txBody>
                    <a:bodyPr/>
                    <a:lstStyle/>
                    <a:p>
                      <a:pPr marL="0" marR="0" algn="ctr">
                        <a:lnSpc>
                          <a:spcPct val="115000"/>
                        </a:lnSpc>
                        <a:spcAft>
                          <a:spcPts val="800"/>
                        </a:spcAft>
                        <a:buNone/>
                      </a:pPr>
                      <a:r>
                        <a:rPr lang="en-US" sz="1600" kern="100" dirty="0">
                          <a:effectLst/>
                        </a:rPr>
                        <a:t>20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15</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20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17</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381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38100" cap="flat" cmpd="sng" algn="ctr">
                      <a:solidFill>
                        <a:schemeClr val="bg1"/>
                      </a:solidFill>
                      <a:prstDash val="solid"/>
                      <a:round/>
                      <a:headEnd type="none" w="med" len="med"/>
                      <a:tailEnd type="none" w="med" len="med"/>
                    </a:lnL>
                  </a:tcPr>
                </a:tc>
                <a:tc>
                  <a:txBody>
                    <a:bodyPr/>
                    <a:lstStyle/>
                    <a:p>
                      <a:pPr marL="0" marR="0" algn="ctr">
                        <a:lnSpc>
                          <a:spcPct val="115000"/>
                        </a:lnSpc>
                        <a:spcAft>
                          <a:spcPts val="800"/>
                        </a:spcAft>
                        <a:buNone/>
                      </a:pPr>
                      <a:r>
                        <a:rPr lang="en-US" sz="1600" kern="100" dirty="0">
                          <a:effectLst/>
                        </a:rPr>
                        <a:t>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077049970"/>
                  </a:ext>
                </a:extLst>
              </a:tr>
              <a:tr h="331539">
                <a:tc>
                  <a:txBody>
                    <a:bodyPr/>
                    <a:lstStyle/>
                    <a:p>
                      <a:pPr marL="0" marR="0">
                        <a:lnSpc>
                          <a:spcPct val="115000"/>
                        </a:lnSpc>
                        <a:spcAft>
                          <a:spcPts val="800"/>
                        </a:spcAft>
                        <a:buNone/>
                      </a:pPr>
                      <a:r>
                        <a:rPr lang="en-US" sz="1600" kern="100" dirty="0">
                          <a:effectLst/>
                        </a:rPr>
                        <a:t>Kayak</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8</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381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38100" cap="flat" cmpd="sng" algn="ctr">
                      <a:solidFill>
                        <a:schemeClr val="bg1"/>
                      </a:solidFill>
                      <a:prstDash val="solid"/>
                      <a:round/>
                      <a:headEnd type="none" w="med" len="med"/>
                      <a:tailEnd type="none" w="med" len="med"/>
                    </a:lnL>
                  </a:tcPr>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381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38100" cap="flat" cmpd="sng" algn="ctr">
                      <a:solidFill>
                        <a:schemeClr val="bg1"/>
                      </a:solidFill>
                      <a:prstDash val="solid"/>
                      <a:round/>
                      <a:headEnd type="none" w="med" len="med"/>
                      <a:tailEnd type="none" w="med" len="med"/>
                    </a:lnL>
                  </a:tcPr>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635990995"/>
                  </a:ext>
                </a:extLst>
              </a:tr>
              <a:tr h="331539">
                <a:tc>
                  <a:txBody>
                    <a:bodyPr/>
                    <a:lstStyle/>
                    <a:p>
                      <a:pPr marL="0" marR="0">
                        <a:lnSpc>
                          <a:spcPct val="115000"/>
                        </a:lnSpc>
                        <a:spcAft>
                          <a:spcPts val="800"/>
                        </a:spcAft>
                        <a:buNone/>
                      </a:pPr>
                      <a:r>
                        <a:rPr lang="en-US" sz="1600" kern="100" dirty="0">
                          <a:effectLst/>
                        </a:rPr>
                        <a:t>Paddleboat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381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38100" cap="flat" cmpd="sng" algn="ctr">
                      <a:solidFill>
                        <a:schemeClr val="bg1"/>
                      </a:solidFill>
                      <a:prstDash val="solid"/>
                      <a:round/>
                      <a:headEnd type="none" w="med" len="med"/>
                      <a:tailEnd type="none" w="med" len="med"/>
                    </a:lnL>
                  </a:tcPr>
                </a:tc>
                <a:tc>
                  <a:txBody>
                    <a:bodyPr/>
                    <a:lstStyle/>
                    <a:p>
                      <a:pPr marL="0" marR="0" algn="ctr">
                        <a:lnSpc>
                          <a:spcPct val="115000"/>
                        </a:lnSpc>
                        <a:spcAft>
                          <a:spcPts val="800"/>
                        </a:spcAft>
                        <a:buNone/>
                      </a:pPr>
                      <a:r>
                        <a:rPr lang="en-US" sz="1600" kern="100" dirty="0">
                          <a:effectLst/>
                        </a:rPr>
                        <a:t>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381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38100" cap="flat" cmpd="sng" algn="ctr">
                      <a:solidFill>
                        <a:schemeClr val="bg1"/>
                      </a:solidFill>
                      <a:prstDash val="solid"/>
                      <a:round/>
                      <a:headEnd type="none" w="med" len="med"/>
                      <a:tailEnd type="none" w="med" len="med"/>
                    </a:lnL>
                  </a:tcPr>
                </a:tc>
                <a:tc>
                  <a:txBody>
                    <a:bodyPr/>
                    <a:lstStyle/>
                    <a:p>
                      <a:pPr marL="0" marR="0" algn="ctr">
                        <a:lnSpc>
                          <a:spcPct val="115000"/>
                        </a:lnSpc>
                        <a:spcAft>
                          <a:spcPts val="800"/>
                        </a:spcAft>
                        <a:buNone/>
                      </a:pPr>
                      <a:r>
                        <a:rPr lang="en-US" sz="1600" kern="100" dirty="0">
                          <a:effectLst/>
                        </a:rPr>
                        <a:t>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194842931"/>
                  </a:ext>
                </a:extLst>
              </a:tr>
              <a:tr h="331539">
                <a:tc>
                  <a:txBody>
                    <a:bodyPr/>
                    <a:lstStyle/>
                    <a:p>
                      <a:pPr marL="0" marR="0">
                        <a:lnSpc>
                          <a:spcPct val="115000"/>
                        </a:lnSpc>
                        <a:spcAft>
                          <a:spcPts val="800"/>
                        </a:spcAft>
                        <a:buNone/>
                      </a:pPr>
                      <a:r>
                        <a:rPr lang="en-US" sz="1600" kern="100" dirty="0">
                          <a:effectLst/>
                        </a:rPr>
                        <a:t>Paddleboard</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381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38100" cap="flat" cmpd="sng" algn="ctr">
                      <a:solidFill>
                        <a:schemeClr val="bg1"/>
                      </a:solidFill>
                      <a:prstDash val="solid"/>
                      <a:round/>
                      <a:headEnd type="none" w="med" len="med"/>
                      <a:tailEnd type="none" w="med" len="med"/>
                    </a:lnL>
                  </a:tcPr>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381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38100" cap="flat" cmpd="sng" algn="ctr">
                      <a:solidFill>
                        <a:schemeClr val="bg1"/>
                      </a:solidFill>
                      <a:prstDash val="solid"/>
                      <a:round/>
                      <a:headEnd type="none" w="med" len="med"/>
                      <a:tailEnd type="none" w="med" len="med"/>
                    </a:lnL>
                  </a:tcPr>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69261597"/>
                  </a:ext>
                </a:extLst>
              </a:tr>
              <a:tr h="331539">
                <a:tc>
                  <a:txBody>
                    <a:bodyPr/>
                    <a:lstStyle/>
                    <a:p>
                      <a:pPr marL="0" marR="0">
                        <a:lnSpc>
                          <a:spcPct val="115000"/>
                        </a:lnSpc>
                        <a:spcAft>
                          <a:spcPts val="800"/>
                        </a:spcAft>
                        <a:buNone/>
                      </a:pPr>
                      <a:r>
                        <a:rPr lang="en-US" sz="1600" kern="100" dirty="0">
                          <a:effectLst/>
                        </a:rPr>
                        <a:t>Other (mostly dinghy)</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381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US" sz="1600" kern="100" dirty="0">
                          <a:effectLst/>
                        </a:rPr>
                        <a:t>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38100" cap="flat" cmpd="sng" algn="ctr">
                      <a:solidFill>
                        <a:schemeClr val="bg1"/>
                      </a:solidFill>
                      <a:prstDash val="solid"/>
                      <a:round/>
                      <a:headEnd type="none" w="med" len="med"/>
                      <a:tailEnd type="none" w="med" len="med"/>
                    </a:lnL>
                  </a:tcPr>
                </a:tc>
                <a:tc>
                  <a:txBody>
                    <a:bodyPr/>
                    <a:lstStyle/>
                    <a:p>
                      <a:pPr marL="0" marR="0" algn="ctr">
                        <a:lnSpc>
                          <a:spcPct val="115000"/>
                        </a:lnSpc>
                        <a:spcAft>
                          <a:spcPts val="800"/>
                        </a:spcAft>
                        <a:buNone/>
                      </a:pPr>
                      <a:r>
                        <a:rPr lang="en-US" sz="1600" kern="100" dirty="0">
                          <a:effectLst/>
                        </a:rPr>
                        <a:t>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381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38100" cap="flat" cmpd="sng" algn="ctr">
                      <a:solidFill>
                        <a:schemeClr val="bg1"/>
                      </a:solidFill>
                      <a:prstDash val="solid"/>
                      <a:round/>
                      <a:headEnd type="none" w="med" len="med"/>
                      <a:tailEnd type="none" w="med" len="med"/>
                    </a:lnL>
                  </a:tcPr>
                </a:tc>
                <a:tc>
                  <a:txBody>
                    <a:bodyPr/>
                    <a:lstStyle/>
                    <a:p>
                      <a:pPr marL="0" marR="0" algn="ctr">
                        <a:lnSpc>
                          <a:spcPct val="115000"/>
                        </a:lnSpc>
                        <a:spcAft>
                          <a:spcPts val="800"/>
                        </a:spcAft>
                        <a:buNone/>
                      </a:pPr>
                      <a:r>
                        <a:rPr lang="en-US" sz="1600" kern="100" dirty="0">
                          <a:effectLst/>
                        </a:rPr>
                        <a:t>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955691479"/>
                  </a:ext>
                </a:extLst>
              </a:tr>
              <a:tr h="331539">
                <a:tc>
                  <a:txBody>
                    <a:bodyPr/>
                    <a:lstStyle/>
                    <a:p>
                      <a:pPr marL="0" marR="0">
                        <a:lnSpc>
                          <a:spcPct val="115000"/>
                        </a:lnSpc>
                        <a:spcAft>
                          <a:spcPts val="800"/>
                        </a:spcAft>
                        <a:buNone/>
                      </a:pPr>
                      <a:r>
                        <a:rPr lang="en-US" sz="1600" kern="100" dirty="0">
                          <a:effectLst/>
                        </a:rPr>
                        <a:t>TOTALS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412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418</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418</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429</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421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496</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381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US" sz="1600" kern="100" dirty="0">
                          <a:effectLst/>
                        </a:rPr>
                        <a:t>79</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38100" cap="flat" cmpd="sng" algn="ctr">
                      <a:solidFill>
                        <a:schemeClr val="bg1"/>
                      </a:solidFill>
                      <a:prstDash val="solid"/>
                      <a:round/>
                      <a:headEnd type="none" w="med" len="med"/>
                      <a:tailEnd type="none" w="med" len="med"/>
                    </a:lnL>
                  </a:tcPr>
                </a:tc>
                <a:tc>
                  <a:txBody>
                    <a:bodyPr/>
                    <a:lstStyle/>
                    <a:p>
                      <a:pPr marL="0" marR="0" algn="ctr">
                        <a:lnSpc>
                          <a:spcPct val="115000"/>
                        </a:lnSpc>
                        <a:spcAft>
                          <a:spcPts val="800"/>
                        </a:spcAft>
                        <a:buNone/>
                      </a:pPr>
                      <a:r>
                        <a:rPr lang="en-US" sz="1600" kern="100" dirty="0">
                          <a:effectLst/>
                        </a:rPr>
                        <a:t>98</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83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86</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100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72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R w="381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US" sz="1600" kern="100" dirty="0">
                          <a:effectLst/>
                        </a:rPr>
                        <a:t>33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38100" cap="flat" cmpd="sng" algn="ctr">
                      <a:solidFill>
                        <a:schemeClr val="bg1"/>
                      </a:solidFill>
                      <a:prstDash val="solid"/>
                      <a:round/>
                      <a:headEnd type="none" w="med" len="med"/>
                      <a:tailEnd type="none" w="med" len="med"/>
                    </a:lnL>
                  </a:tcPr>
                </a:tc>
                <a:tc>
                  <a:txBody>
                    <a:bodyPr/>
                    <a:lstStyle/>
                    <a:p>
                      <a:pPr marL="0" marR="0" algn="ctr">
                        <a:lnSpc>
                          <a:spcPct val="115000"/>
                        </a:lnSpc>
                        <a:spcAft>
                          <a:spcPts val="800"/>
                        </a:spcAft>
                        <a:buNone/>
                      </a:pPr>
                      <a:r>
                        <a:rPr lang="en-US" sz="1600" kern="100" dirty="0">
                          <a:effectLst/>
                        </a:rPr>
                        <a:t>40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44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46</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49</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15000"/>
                        </a:lnSpc>
                        <a:spcAft>
                          <a:spcPts val="800"/>
                        </a:spcAft>
                        <a:buNone/>
                      </a:pPr>
                      <a:r>
                        <a:rPr lang="en-US" sz="1600" kern="100" dirty="0">
                          <a:effectLst/>
                        </a:rPr>
                        <a:t>68</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82469303"/>
                  </a:ext>
                </a:extLst>
              </a:tr>
              <a:tr h="331539">
                <a:tc>
                  <a:txBody>
                    <a:bodyPr/>
                    <a:lstStyle/>
                    <a:p>
                      <a:pPr marL="0" marR="0">
                        <a:lnSpc>
                          <a:spcPct val="115000"/>
                        </a:lnSpc>
                        <a:spcAft>
                          <a:spcPts val="800"/>
                        </a:spcAft>
                        <a:buNone/>
                      </a:pPr>
                      <a:r>
                        <a:rPr lang="en-US" sz="1600" kern="100" dirty="0">
                          <a:effectLst/>
                        </a:rPr>
                        <a:t>(Human powered)*</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1600" kern="100" dirty="0">
                          <a:effectLst/>
                        </a:rPr>
                        <a:t>(20)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1600" kern="100" dirty="0">
                          <a:effectLst/>
                        </a:rPr>
                        <a:t>(7)</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1600" kern="100" dirty="0">
                          <a:effectLst/>
                        </a:rPr>
                        <a:t>(3)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1600" kern="100" dirty="0">
                          <a:effectLst/>
                        </a:rPr>
                        <a:t>(12)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381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US" sz="1600" kern="100" dirty="0">
                          <a:effectLst/>
                        </a:rPr>
                        <a:t>(12)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38100" cap="flat" cmpd="sng" algn="ctr">
                      <a:solidFill>
                        <a:schemeClr val="bg1"/>
                      </a:solidFill>
                      <a:prstDash val="solid"/>
                      <a:round/>
                      <a:headEnd type="none" w="med" len="med"/>
                      <a:tailEnd type="none" w="med" len="med"/>
                    </a:lnL>
                  </a:tcPr>
                </a:tc>
                <a:tc>
                  <a:txBody>
                    <a:bodyPr/>
                    <a:lstStyle/>
                    <a:p>
                      <a:pPr marL="0" marR="0" algn="ctr">
                        <a:lnSpc>
                          <a:spcPct val="115000"/>
                        </a:lnSpc>
                        <a:spcAft>
                          <a:spcPts val="800"/>
                        </a:spcAft>
                        <a:buNone/>
                      </a:pPr>
                      <a:r>
                        <a:rPr lang="en-US" sz="1600" kern="100" dirty="0">
                          <a:effectLst/>
                        </a:rPr>
                        <a:t>(21)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1600" kern="100" dirty="0">
                          <a:effectLst/>
                        </a:rPr>
                        <a:t>(15)</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1600" kern="100" dirty="0">
                          <a:effectLst/>
                        </a:rPr>
                        <a:t>(15)</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1600" kern="100" dirty="0">
                          <a:effectLst/>
                        </a:rPr>
                        <a:t>(20)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1600" kern="100" dirty="0">
                          <a:effectLst/>
                        </a:rPr>
                        <a:t>(32)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38100" cap="flat" cmpd="sng" algn="ctr">
                      <a:solidFill>
                        <a:schemeClr val="bg1"/>
                      </a:solidFill>
                      <a:prstDash val="solid"/>
                      <a:round/>
                      <a:headEnd type="none" w="med" len="med"/>
                      <a:tailEnd type="none" w="med" len="med"/>
                    </a:lnR>
                  </a:tcPr>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38100" cap="flat" cmpd="sng" algn="ctr">
                      <a:solidFill>
                        <a:schemeClr val="bg1"/>
                      </a:solidFill>
                      <a:prstDash val="solid"/>
                      <a:round/>
                      <a:headEnd type="none" w="med" len="med"/>
                      <a:tailEnd type="none" w="med" len="med"/>
                    </a:lnL>
                  </a:tcPr>
                </a:tc>
                <a:tc>
                  <a:txBody>
                    <a:bodyPr/>
                    <a:lstStyle/>
                    <a:p>
                      <a:pPr marL="0" marR="0" algn="ctr">
                        <a:lnSpc>
                          <a:spcPct val="115000"/>
                        </a:lnSpc>
                        <a:spcAft>
                          <a:spcPts val="800"/>
                        </a:spcAft>
                        <a:buNone/>
                      </a:pPr>
                      <a:r>
                        <a:rPr lang="en-US" sz="1600" kern="100" dirty="0">
                          <a:effectLst/>
                        </a:rPr>
                        <a:t>(2)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1600" kern="100" dirty="0">
                          <a:effectLst/>
                        </a:rPr>
                        <a:t>(2)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1600" kern="100" dirty="0">
                          <a:effectLst/>
                        </a:rPr>
                        <a:t>(2)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1600" kern="100" dirty="0">
                          <a:effectLst/>
                        </a:rPr>
                        <a:t>(11)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463682129"/>
                  </a:ext>
                </a:extLst>
              </a:tr>
            </a:tbl>
          </a:graphicData>
        </a:graphic>
      </p:graphicFrame>
      <p:sp>
        <p:nvSpPr>
          <p:cNvPr id="12" name="Title 1">
            <a:extLst>
              <a:ext uri="{FF2B5EF4-FFF2-40B4-BE49-F238E27FC236}">
                <a16:creationId xmlns:a16="http://schemas.microsoft.com/office/drawing/2014/main" id="{81E7913E-EBF4-1135-63EA-53341A4A5F57}"/>
              </a:ext>
            </a:extLst>
          </p:cNvPr>
          <p:cNvSpPr>
            <a:spLocks noGrp="1"/>
          </p:cNvSpPr>
          <p:nvPr>
            <p:ph type="title"/>
          </p:nvPr>
        </p:nvSpPr>
        <p:spPr>
          <a:xfrm>
            <a:off x="0" y="18255"/>
            <a:ext cx="12192000" cy="1325563"/>
          </a:xfrm>
        </p:spPr>
        <p:txBody>
          <a:bodyPr>
            <a:normAutofit/>
          </a:bodyPr>
          <a:lstStyle/>
          <a:p>
            <a:pPr algn="ctr"/>
            <a:r>
              <a:rPr lang="en-US" sz="4000" b="1" dirty="0"/>
              <a:t>Marina Boat Inventory</a:t>
            </a:r>
          </a:p>
        </p:txBody>
      </p:sp>
      <p:sp>
        <p:nvSpPr>
          <p:cNvPr id="14" name="Rectangle 3">
            <a:extLst>
              <a:ext uri="{FF2B5EF4-FFF2-40B4-BE49-F238E27FC236}">
                <a16:creationId xmlns:a16="http://schemas.microsoft.com/office/drawing/2014/main" id="{F5B50ACA-6913-41D5-99B4-B85CB5181CC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4111961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23CF4-31EC-07CC-B003-6F14539AB0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29864F-B1E4-59F7-D135-E3F7D9B0E6D8}"/>
              </a:ext>
            </a:extLst>
          </p:cNvPr>
          <p:cNvSpPr>
            <a:spLocks noGrp="1"/>
          </p:cNvSpPr>
          <p:nvPr>
            <p:ph type="title"/>
          </p:nvPr>
        </p:nvSpPr>
        <p:spPr>
          <a:xfrm>
            <a:off x="0" y="18255"/>
            <a:ext cx="12192000" cy="1325563"/>
          </a:xfrm>
        </p:spPr>
        <p:txBody>
          <a:bodyPr>
            <a:normAutofit/>
          </a:bodyPr>
          <a:lstStyle/>
          <a:p>
            <a:pPr algn="ctr"/>
            <a:r>
              <a:rPr lang="en-US" sz="4000" b="1" dirty="0"/>
              <a:t>Shoreland Structure Inventory</a:t>
            </a:r>
          </a:p>
        </p:txBody>
      </p:sp>
      <p:pic>
        <p:nvPicPr>
          <p:cNvPr id="5" name="Content Placeholder 4">
            <a:extLst>
              <a:ext uri="{FF2B5EF4-FFF2-40B4-BE49-F238E27FC236}">
                <a16:creationId xmlns:a16="http://schemas.microsoft.com/office/drawing/2014/main" id="{D8A6ED2F-C5C8-34E5-3391-2FFD6FAC398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7892" t="47035" r="8184" b="26716"/>
          <a:stretch>
            <a:fillRect/>
          </a:stretch>
        </p:blipFill>
        <p:spPr>
          <a:xfrm>
            <a:off x="609600" y="1617785"/>
            <a:ext cx="10972800" cy="4441306"/>
          </a:xfrm>
        </p:spPr>
      </p:pic>
    </p:spTree>
    <p:extLst>
      <p:ext uri="{BB962C8B-B14F-4D97-AF65-F5344CB8AC3E}">
        <p14:creationId xmlns:p14="http://schemas.microsoft.com/office/powerpoint/2010/main" val="30977896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574F7-2AD2-4443-96F8-DADF3199B7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1F716F-22C4-65A6-7F80-0B79915633CA}"/>
              </a:ext>
            </a:extLst>
          </p:cNvPr>
          <p:cNvSpPr>
            <a:spLocks noGrp="1"/>
          </p:cNvSpPr>
          <p:nvPr>
            <p:ph type="title"/>
          </p:nvPr>
        </p:nvSpPr>
        <p:spPr>
          <a:xfrm>
            <a:off x="0" y="18255"/>
            <a:ext cx="12192000" cy="1325563"/>
          </a:xfrm>
        </p:spPr>
        <p:txBody>
          <a:bodyPr>
            <a:normAutofit/>
          </a:bodyPr>
          <a:lstStyle/>
          <a:p>
            <a:pPr algn="ctr"/>
            <a:r>
              <a:rPr lang="en-US" sz="4000" b="1" dirty="0"/>
              <a:t>Boat Launches from Two Accesses and Commercial Bay</a:t>
            </a:r>
          </a:p>
        </p:txBody>
      </p:sp>
      <p:pic>
        <p:nvPicPr>
          <p:cNvPr id="5" name="Content Placeholder 4">
            <a:extLst>
              <a:ext uri="{FF2B5EF4-FFF2-40B4-BE49-F238E27FC236}">
                <a16:creationId xmlns:a16="http://schemas.microsoft.com/office/drawing/2014/main" id="{78E6DE08-B352-AE1F-99DA-FCFA2B7E04C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4112" t="32565" r="3878" b="37714"/>
          <a:stretch>
            <a:fillRect/>
          </a:stretch>
        </p:blipFill>
        <p:spPr>
          <a:xfrm>
            <a:off x="609600" y="1710807"/>
            <a:ext cx="10972800" cy="4586952"/>
          </a:xfrm>
        </p:spPr>
      </p:pic>
    </p:spTree>
    <p:extLst>
      <p:ext uri="{BB962C8B-B14F-4D97-AF65-F5344CB8AC3E}">
        <p14:creationId xmlns:p14="http://schemas.microsoft.com/office/powerpoint/2010/main" val="3292778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8377E-EE25-9434-408A-DF150A5749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609335-4837-F97F-E874-75B326E5B70E}"/>
              </a:ext>
            </a:extLst>
          </p:cNvPr>
          <p:cNvSpPr>
            <a:spLocks noGrp="1"/>
          </p:cNvSpPr>
          <p:nvPr>
            <p:ph type="title"/>
          </p:nvPr>
        </p:nvSpPr>
        <p:spPr>
          <a:xfrm>
            <a:off x="0" y="460707"/>
            <a:ext cx="5624052" cy="1325563"/>
          </a:xfrm>
        </p:spPr>
        <p:txBody>
          <a:bodyPr>
            <a:normAutofit/>
          </a:bodyPr>
          <a:lstStyle/>
          <a:p>
            <a:pPr algn="ctr"/>
            <a:r>
              <a:rPr lang="en-US" sz="4000" b="1" dirty="0"/>
              <a:t>Three Lake Bays Used for Boat Density Observations</a:t>
            </a:r>
          </a:p>
        </p:txBody>
      </p:sp>
      <p:pic>
        <p:nvPicPr>
          <p:cNvPr id="8" name="Content Placeholder 7">
            <a:extLst>
              <a:ext uri="{FF2B5EF4-FFF2-40B4-BE49-F238E27FC236}">
                <a16:creationId xmlns:a16="http://schemas.microsoft.com/office/drawing/2014/main" id="{9238B3DC-9373-044D-2940-67CE2039D5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66155" y="0"/>
            <a:ext cx="6325845" cy="6858000"/>
          </a:xfrm>
          <a:prstGeom prst="rect">
            <a:avLst/>
          </a:prstGeom>
        </p:spPr>
      </p:pic>
    </p:spTree>
    <p:extLst>
      <p:ext uri="{BB962C8B-B14F-4D97-AF65-F5344CB8AC3E}">
        <p14:creationId xmlns:p14="http://schemas.microsoft.com/office/powerpoint/2010/main" val="2753887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9CB35-4F10-A1B6-F629-77DBF656E3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C45747-EC7D-FDD6-ACF1-44A4E600E73F}"/>
              </a:ext>
            </a:extLst>
          </p:cNvPr>
          <p:cNvSpPr>
            <a:spLocks noGrp="1"/>
          </p:cNvSpPr>
          <p:nvPr>
            <p:ph type="title"/>
          </p:nvPr>
        </p:nvSpPr>
        <p:spPr>
          <a:xfrm>
            <a:off x="0" y="182511"/>
            <a:ext cx="12192000" cy="1033797"/>
          </a:xfrm>
        </p:spPr>
        <p:txBody>
          <a:bodyPr>
            <a:normAutofit/>
          </a:bodyPr>
          <a:lstStyle/>
          <a:p>
            <a:pPr algn="ctr"/>
            <a:r>
              <a:rPr lang="en-US" sz="4000" b="1" dirty="0"/>
              <a:t>Boat Density on White Bear Lake</a:t>
            </a:r>
            <a:br>
              <a:rPr lang="en-US" sz="4000" b="1" dirty="0"/>
            </a:br>
            <a:r>
              <a:rPr lang="en-US" sz="2000" b="1" dirty="0"/>
              <a:t> (Maximum number of boats of a daily 1.5 hour time interval average)</a:t>
            </a:r>
            <a:endParaRPr lang="en-US" sz="4000" b="1" dirty="0"/>
          </a:p>
        </p:txBody>
      </p:sp>
      <p:graphicFrame>
        <p:nvGraphicFramePr>
          <p:cNvPr id="4" name="Content Placeholder 3">
            <a:extLst>
              <a:ext uri="{FF2B5EF4-FFF2-40B4-BE49-F238E27FC236}">
                <a16:creationId xmlns:a16="http://schemas.microsoft.com/office/drawing/2014/main" id="{2D007F42-44CC-5A1D-FF76-99D406E86C81}"/>
              </a:ext>
            </a:extLst>
          </p:cNvPr>
          <p:cNvGraphicFramePr>
            <a:graphicFrameLocks noGrp="1"/>
          </p:cNvGraphicFramePr>
          <p:nvPr>
            <p:ph idx="1"/>
            <p:extLst>
              <p:ext uri="{D42A27DB-BD31-4B8C-83A1-F6EECF244321}">
                <p14:modId xmlns:p14="http://schemas.microsoft.com/office/powerpoint/2010/main" val="447990187"/>
              </p:ext>
            </p:extLst>
          </p:nvPr>
        </p:nvGraphicFramePr>
        <p:xfrm>
          <a:off x="518160" y="1369815"/>
          <a:ext cx="11155680" cy="4419600"/>
        </p:xfrm>
        <a:graphic>
          <a:graphicData uri="http://schemas.openxmlformats.org/drawingml/2006/table">
            <a:tbl>
              <a:tblPr firstRow="1" bandRow="1">
                <a:tableStyleId>{5C22544A-7EE6-4342-B048-85BDC9FD1C3A}</a:tableStyleId>
              </a:tblPr>
              <a:tblGrid>
                <a:gridCol w="1280160">
                  <a:extLst>
                    <a:ext uri="{9D8B030D-6E8A-4147-A177-3AD203B41FA5}">
                      <a16:colId xmlns:a16="http://schemas.microsoft.com/office/drawing/2014/main" val="3733267811"/>
                    </a:ext>
                  </a:extLst>
                </a:gridCol>
                <a:gridCol w="822960">
                  <a:extLst>
                    <a:ext uri="{9D8B030D-6E8A-4147-A177-3AD203B41FA5}">
                      <a16:colId xmlns:a16="http://schemas.microsoft.com/office/drawing/2014/main" val="473704271"/>
                    </a:ext>
                  </a:extLst>
                </a:gridCol>
                <a:gridCol w="822960">
                  <a:extLst>
                    <a:ext uri="{9D8B030D-6E8A-4147-A177-3AD203B41FA5}">
                      <a16:colId xmlns:a16="http://schemas.microsoft.com/office/drawing/2014/main" val="1070089287"/>
                    </a:ext>
                  </a:extLst>
                </a:gridCol>
                <a:gridCol w="822960">
                  <a:extLst>
                    <a:ext uri="{9D8B030D-6E8A-4147-A177-3AD203B41FA5}">
                      <a16:colId xmlns:a16="http://schemas.microsoft.com/office/drawing/2014/main" val="2210297978"/>
                    </a:ext>
                  </a:extLst>
                </a:gridCol>
                <a:gridCol w="822960">
                  <a:extLst>
                    <a:ext uri="{9D8B030D-6E8A-4147-A177-3AD203B41FA5}">
                      <a16:colId xmlns:a16="http://schemas.microsoft.com/office/drawing/2014/main" val="3963728251"/>
                    </a:ext>
                  </a:extLst>
                </a:gridCol>
                <a:gridCol w="822960">
                  <a:extLst>
                    <a:ext uri="{9D8B030D-6E8A-4147-A177-3AD203B41FA5}">
                      <a16:colId xmlns:a16="http://schemas.microsoft.com/office/drawing/2014/main" val="510506538"/>
                    </a:ext>
                  </a:extLst>
                </a:gridCol>
                <a:gridCol w="822960">
                  <a:extLst>
                    <a:ext uri="{9D8B030D-6E8A-4147-A177-3AD203B41FA5}">
                      <a16:colId xmlns:a16="http://schemas.microsoft.com/office/drawing/2014/main" val="3223840218"/>
                    </a:ext>
                  </a:extLst>
                </a:gridCol>
                <a:gridCol w="822960">
                  <a:extLst>
                    <a:ext uri="{9D8B030D-6E8A-4147-A177-3AD203B41FA5}">
                      <a16:colId xmlns:a16="http://schemas.microsoft.com/office/drawing/2014/main" val="3409647416"/>
                    </a:ext>
                  </a:extLst>
                </a:gridCol>
                <a:gridCol w="822960">
                  <a:extLst>
                    <a:ext uri="{9D8B030D-6E8A-4147-A177-3AD203B41FA5}">
                      <a16:colId xmlns:a16="http://schemas.microsoft.com/office/drawing/2014/main" val="4108445924"/>
                    </a:ext>
                  </a:extLst>
                </a:gridCol>
                <a:gridCol w="822960">
                  <a:extLst>
                    <a:ext uri="{9D8B030D-6E8A-4147-A177-3AD203B41FA5}">
                      <a16:colId xmlns:a16="http://schemas.microsoft.com/office/drawing/2014/main" val="3598783350"/>
                    </a:ext>
                  </a:extLst>
                </a:gridCol>
                <a:gridCol w="822960">
                  <a:extLst>
                    <a:ext uri="{9D8B030D-6E8A-4147-A177-3AD203B41FA5}">
                      <a16:colId xmlns:a16="http://schemas.microsoft.com/office/drawing/2014/main" val="4130115806"/>
                    </a:ext>
                  </a:extLst>
                </a:gridCol>
                <a:gridCol w="822960">
                  <a:extLst>
                    <a:ext uri="{9D8B030D-6E8A-4147-A177-3AD203B41FA5}">
                      <a16:colId xmlns:a16="http://schemas.microsoft.com/office/drawing/2014/main" val="271554195"/>
                    </a:ext>
                  </a:extLst>
                </a:gridCol>
                <a:gridCol w="822960">
                  <a:extLst>
                    <a:ext uri="{9D8B030D-6E8A-4147-A177-3AD203B41FA5}">
                      <a16:colId xmlns:a16="http://schemas.microsoft.com/office/drawing/2014/main" val="1876628220"/>
                    </a:ext>
                  </a:extLst>
                </a:gridCol>
              </a:tblGrid>
              <a:tr h="370840">
                <a:tc rowSpan="3">
                  <a:txBody>
                    <a:bodyPr/>
                    <a:lstStyle/>
                    <a:p>
                      <a:endParaRPr lang="en-US" sz="1600" b="0" dirty="0"/>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1">
                        <a:lumMod val="60000"/>
                        <a:lumOff val="40000"/>
                      </a:schemeClr>
                    </a:solidFill>
                  </a:tcPr>
                </a:tc>
                <a:tc gridSpan="2">
                  <a:txBody>
                    <a:bodyPr/>
                    <a:lstStyle/>
                    <a:p>
                      <a:pPr algn="ctr"/>
                      <a:r>
                        <a:rPr lang="en-US" sz="2400" dirty="0">
                          <a:solidFill>
                            <a:schemeClr val="tx1"/>
                          </a:solidFill>
                        </a:rPr>
                        <a:t>1999</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US" dirty="0"/>
                    </a:p>
                  </a:txBody>
                  <a:tcPr/>
                </a:tc>
                <a:tc gridSpan="2">
                  <a:txBody>
                    <a:bodyPr/>
                    <a:lstStyle/>
                    <a:p>
                      <a:pPr algn="ctr"/>
                      <a:r>
                        <a:rPr lang="en-US" sz="2400" dirty="0">
                          <a:solidFill>
                            <a:schemeClr val="tx1"/>
                          </a:solidFill>
                        </a:rPr>
                        <a:t>2005</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US" dirty="0"/>
                    </a:p>
                  </a:txBody>
                  <a:tcPr/>
                </a:tc>
                <a:tc gridSpan="2">
                  <a:txBody>
                    <a:bodyPr/>
                    <a:lstStyle/>
                    <a:p>
                      <a:pPr algn="ctr"/>
                      <a:r>
                        <a:rPr lang="en-US" sz="2400" dirty="0">
                          <a:solidFill>
                            <a:schemeClr val="tx1"/>
                          </a:solidFill>
                        </a:rPr>
                        <a:t>2024</a:t>
                      </a:r>
                    </a:p>
                  </a:txBody>
                  <a:tcPr anchor="ctr">
                    <a:lnL w="381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US" dirty="0"/>
                    </a:p>
                  </a:txBody>
                  <a:tcPr/>
                </a:tc>
                <a:tc gridSpan="2">
                  <a:txBody>
                    <a:bodyPr/>
                    <a:lstStyle/>
                    <a:p>
                      <a:pPr algn="ctr"/>
                      <a:r>
                        <a:rPr lang="en-US" sz="2400" dirty="0">
                          <a:solidFill>
                            <a:schemeClr val="tx1"/>
                          </a:solidFill>
                        </a:rPr>
                        <a:t>1999</a:t>
                      </a:r>
                    </a:p>
                  </a:txBody>
                  <a:tcPr anchor="ctr">
                    <a:lnL w="571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40000"/>
                        <a:lumOff val="60000"/>
                      </a:schemeClr>
                    </a:solidFill>
                  </a:tcPr>
                </a:tc>
                <a:tc hMerge="1">
                  <a:txBody>
                    <a:bodyPr/>
                    <a:lstStyle/>
                    <a:p>
                      <a:endParaRPr lang="en-US" dirty="0"/>
                    </a:p>
                  </a:txBody>
                  <a:tcPr/>
                </a:tc>
                <a:tc gridSpan="2">
                  <a:txBody>
                    <a:bodyPr/>
                    <a:lstStyle/>
                    <a:p>
                      <a:pPr algn="ctr"/>
                      <a:r>
                        <a:rPr lang="en-US" sz="2400" dirty="0">
                          <a:solidFill>
                            <a:schemeClr val="tx1"/>
                          </a:solidFill>
                        </a:rPr>
                        <a:t>2005</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40000"/>
                        <a:lumOff val="60000"/>
                      </a:schemeClr>
                    </a:solidFill>
                  </a:tcPr>
                </a:tc>
                <a:tc hMerge="1">
                  <a:txBody>
                    <a:bodyPr/>
                    <a:lstStyle/>
                    <a:p>
                      <a:endParaRPr lang="en-US" dirty="0"/>
                    </a:p>
                  </a:txBody>
                  <a:tcPr/>
                </a:tc>
                <a:tc gridSpan="2">
                  <a:txBody>
                    <a:bodyPr/>
                    <a:lstStyle/>
                    <a:p>
                      <a:pPr algn="ctr"/>
                      <a:r>
                        <a:rPr lang="en-US" sz="2400" dirty="0">
                          <a:solidFill>
                            <a:schemeClr val="tx1"/>
                          </a:solidFill>
                        </a:rPr>
                        <a:t>2024</a:t>
                      </a:r>
                    </a:p>
                  </a:txBody>
                  <a:tcPr anchor="ctr">
                    <a:lnL w="381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40000"/>
                        <a:lumOff val="60000"/>
                      </a:schemeClr>
                    </a:solidFill>
                  </a:tcPr>
                </a:tc>
                <a:tc hMerge="1">
                  <a:txBody>
                    <a:bodyPr/>
                    <a:lstStyle/>
                    <a:p>
                      <a:endParaRPr lang="en-US" dirty="0"/>
                    </a:p>
                  </a:txBody>
                  <a:tcPr/>
                </a:tc>
                <a:extLst>
                  <a:ext uri="{0D108BD9-81ED-4DB2-BD59-A6C34878D82A}">
                    <a16:rowId xmlns:a16="http://schemas.microsoft.com/office/drawing/2014/main" val="1982896511"/>
                  </a:ext>
                </a:extLst>
              </a:tr>
              <a:tr h="370840">
                <a:tc vMerge="1">
                  <a:txBody>
                    <a:bodyPr/>
                    <a:lstStyle/>
                    <a:p>
                      <a:endParaRPr lang="en-US" dirty="0"/>
                    </a:p>
                  </a:txBody>
                  <a:tcPr>
                    <a:solidFill>
                      <a:schemeClr val="accent1">
                        <a:lumMod val="60000"/>
                        <a:lumOff val="40000"/>
                      </a:schemeClr>
                    </a:solidFill>
                  </a:tcPr>
                </a:tc>
                <a:tc gridSpan="2">
                  <a:txBody>
                    <a:bodyPr/>
                    <a:lstStyle/>
                    <a:p>
                      <a:pPr algn="ctr"/>
                      <a:r>
                        <a:rPr lang="en-US" sz="1600" dirty="0"/>
                        <a:t>Peak</a:t>
                      </a:r>
                    </a:p>
                    <a:p>
                      <a:pPr algn="ctr"/>
                      <a:r>
                        <a:rPr lang="en-US" sz="1600" dirty="0"/>
                        <a:t>(3 days)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US" dirty="0"/>
                    </a:p>
                  </a:txBody>
                  <a:tcPr/>
                </a:tc>
                <a:tc gridSpan="2">
                  <a:txBody>
                    <a:bodyPr/>
                    <a:lstStyle/>
                    <a:p>
                      <a:pPr algn="ctr"/>
                      <a:r>
                        <a:rPr lang="en-US" sz="1600" dirty="0"/>
                        <a:t>Peak</a:t>
                      </a:r>
                    </a:p>
                    <a:p>
                      <a:pPr algn="ctr"/>
                      <a:r>
                        <a:rPr lang="en-US" sz="1600" dirty="0"/>
                        <a:t>(3 days)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US" dirty="0"/>
                    </a:p>
                  </a:txBody>
                  <a:tcPr/>
                </a:tc>
                <a:tc gridSpan="2">
                  <a:txBody>
                    <a:bodyPr/>
                    <a:lstStyle/>
                    <a:p>
                      <a:pPr algn="ctr"/>
                      <a:r>
                        <a:rPr lang="en-US" sz="1600" dirty="0"/>
                        <a:t>Peak</a:t>
                      </a:r>
                    </a:p>
                    <a:p>
                      <a:pPr algn="ctr"/>
                      <a:r>
                        <a:rPr lang="en-US" sz="1600" dirty="0"/>
                        <a:t>(3 days)</a:t>
                      </a:r>
                    </a:p>
                  </a:txBody>
                  <a:tcPr anchor="ctr">
                    <a:lnL w="381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US" dirty="0"/>
                    </a:p>
                  </a:txBody>
                  <a:tcPr/>
                </a:tc>
                <a:tc gridSpan="2">
                  <a:txBody>
                    <a:bodyPr/>
                    <a:lstStyle/>
                    <a:p>
                      <a:pPr algn="ctr"/>
                      <a:r>
                        <a:rPr lang="en-US" sz="1600" dirty="0"/>
                        <a:t>Off-Peak</a:t>
                      </a:r>
                    </a:p>
                    <a:p>
                      <a:pPr algn="ctr"/>
                      <a:r>
                        <a:rPr lang="en-US" sz="1600" dirty="0"/>
                        <a:t>(3 days)</a:t>
                      </a:r>
                    </a:p>
                  </a:txBody>
                  <a:tcPr anchor="ctr">
                    <a:lnL w="571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hMerge="1">
                  <a:txBody>
                    <a:bodyPr/>
                    <a:lstStyle/>
                    <a:p>
                      <a:endParaRPr lang="en-US" dirty="0"/>
                    </a:p>
                  </a:txBody>
                  <a:tcPr/>
                </a:tc>
                <a:tc gridSpan="2">
                  <a:txBody>
                    <a:bodyPr/>
                    <a:lstStyle/>
                    <a:p>
                      <a:pPr algn="ctr"/>
                      <a:r>
                        <a:rPr lang="en-US" sz="1600" dirty="0"/>
                        <a:t>Off-Peak</a:t>
                      </a:r>
                    </a:p>
                    <a:p>
                      <a:pPr algn="ctr"/>
                      <a:r>
                        <a:rPr lang="en-US" sz="1600" dirty="0"/>
                        <a:t>(3 days)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hMerge="1">
                  <a:txBody>
                    <a:bodyPr/>
                    <a:lstStyle/>
                    <a:p>
                      <a:endParaRPr lang="en-US" dirty="0"/>
                    </a:p>
                  </a:txBody>
                  <a:tcPr/>
                </a:tc>
                <a:tc gridSpan="2">
                  <a:txBody>
                    <a:bodyPr/>
                    <a:lstStyle/>
                    <a:p>
                      <a:pPr algn="ctr"/>
                      <a:r>
                        <a:rPr lang="en-US" sz="1600" dirty="0"/>
                        <a:t>Peak</a:t>
                      </a:r>
                    </a:p>
                    <a:p>
                      <a:pPr algn="ctr"/>
                      <a:r>
                        <a:rPr lang="en-US" sz="1600" dirty="0"/>
                        <a:t>(3 days)</a:t>
                      </a:r>
                    </a:p>
                  </a:txBody>
                  <a:tcPr anchor="ct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hMerge="1">
                  <a:txBody>
                    <a:bodyPr/>
                    <a:lstStyle/>
                    <a:p>
                      <a:endParaRPr lang="en-US" dirty="0"/>
                    </a:p>
                  </a:txBody>
                  <a:tcPr/>
                </a:tc>
                <a:extLst>
                  <a:ext uri="{0D108BD9-81ED-4DB2-BD59-A6C34878D82A}">
                    <a16:rowId xmlns:a16="http://schemas.microsoft.com/office/drawing/2014/main" val="2975203778"/>
                  </a:ext>
                </a:extLst>
              </a:tr>
              <a:tr h="370840">
                <a:tc vMerge="1">
                  <a:txBody>
                    <a:bodyPr/>
                    <a:lstStyle/>
                    <a:p>
                      <a:endParaRPr lang="en-US" dirty="0"/>
                    </a:p>
                  </a:txBody>
                  <a:tcPr>
                    <a:lnB w="381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1600" dirty="0"/>
                        <a:t># of boats</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2000" b="1" dirty="0"/>
                        <a:t>ac/</a:t>
                      </a:r>
                    </a:p>
                    <a:p>
                      <a:pPr algn="ctr"/>
                      <a:r>
                        <a:rPr lang="en-US" sz="2000" b="1" dirty="0"/>
                        <a:t>boat</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1600" dirty="0"/>
                        <a:t># of boats</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2000" b="1" dirty="0"/>
                        <a:t>ac/</a:t>
                      </a:r>
                    </a:p>
                    <a:p>
                      <a:pPr algn="ctr"/>
                      <a:r>
                        <a:rPr lang="en-US" sz="2000" b="1" dirty="0"/>
                        <a:t>boat</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1600" dirty="0"/>
                        <a:t># of boats</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2000" b="1" dirty="0"/>
                        <a:t>ac/</a:t>
                      </a:r>
                    </a:p>
                    <a:p>
                      <a:pPr algn="ctr"/>
                      <a:r>
                        <a:rPr lang="en-US" sz="2000" b="1" dirty="0"/>
                        <a:t>boat</a:t>
                      </a:r>
                    </a:p>
                  </a:txBody>
                  <a:tcPr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1600" dirty="0"/>
                        <a:t># of boats</a:t>
                      </a:r>
                    </a:p>
                  </a:txBody>
                  <a:tcPr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2000" b="1" dirty="0"/>
                        <a:t>ac/</a:t>
                      </a:r>
                    </a:p>
                    <a:p>
                      <a:pPr algn="ctr"/>
                      <a:r>
                        <a:rPr lang="en-US" sz="2000" b="1" dirty="0"/>
                        <a:t>boat</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1600" dirty="0"/>
                        <a:t># of boats</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2000" b="1" dirty="0"/>
                        <a:t>ac/</a:t>
                      </a:r>
                    </a:p>
                    <a:p>
                      <a:pPr algn="ctr"/>
                      <a:r>
                        <a:rPr lang="en-US" sz="2000" b="1" dirty="0"/>
                        <a:t>boat</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1600" dirty="0"/>
                        <a:t># of boats</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2000" b="1" dirty="0"/>
                        <a:t>ac/</a:t>
                      </a:r>
                    </a:p>
                    <a:p>
                      <a:pPr algn="ctr"/>
                      <a:r>
                        <a:rPr lang="en-US" sz="2000" b="1" dirty="0"/>
                        <a:t>boat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709187747"/>
                  </a:ext>
                </a:extLst>
              </a:tr>
              <a:tr h="370840">
                <a:tc>
                  <a:txBody>
                    <a:bodyPr/>
                    <a:lstStyle/>
                    <a:p>
                      <a:r>
                        <a:rPr lang="en-US" sz="2000" dirty="0"/>
                        <a:t>North Bay</a:t>
                      </a:r>
                    </a:p>
                    <a:p>
                      <a:r>
                        <a:rPr lang="en-US" sz="2000" dirty="0"/>
                        <a:t>(739 ac)</a:t>
                      </a: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1600" dirty="0"/>
                        <a:t>75</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b="1" dirty="0"/>
                        <a:t>10</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1600" dirty="0"/>
                        <a:t>46</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b="1" dirty="0"/>
                        <a:t>16</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1600" dirty="0"/>
                        <a:t>67</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b="1" dirty="0"/>
                        <a:t>11</a:t>
                      </a:r>
                    </a:p>
                  </a:txBody>
                  <a:tcPr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1600" dirty="0"/>
                        <a:t>26</a:t>
                      </a:r>
                    </a:p>
                  </a:txBody>
                  <a:tcPr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b="1" dirty="0"/>
                        <a:t>28</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1600" dirty="0"/>
                        <a:t>35</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b="1" dirty="0"/>
                        <a:t>21</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1600" dirty="0"/>
                        <a:t>26</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b="1" dirty="0"/>
                        <a:t>28</a:t>
                      </a:r>
                    </a:p>
                  </a:txBody>
                  <a:tcPr anchor="ctr">
                    <a:lnL w="127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46941401"/>
                  </a:ext>
                </a:extLst>
              </a:tr>
              <a:tr h="370840">
                <a:tc>
                  <a:txBody>
                    <a:bodyPr/>
                    <a:lstStyle/>
                    <a:p>
                      <a:r>
                        <a:rPr lang="en-US" sz="2000" dirty="0"/>
                        <a:t>South Bay</a:t>
                      </a:r>
                    </a:p>
                    <a:p>
                      <a:r>
                        <a:rPr lang="en-US" sz="2000" dirty="0"/>
                        <a:t>(1,036 ac)</a:t>
                      </a:r>
                    </a:p>
                  </a:txBody>
                  <a:tcPr>
                    <a:lnR w="38100" cap="flat" cmpd="sng" algn="ctr">
                      <a:solidFill>
                        <a:schemeClr val="tx1"/>
                      </a:solidFill>
                      <a:prstDash val="solid"/>
                      <a:round/>
                      <a:headEnd type="none" w="med" len="med"/>
                      <a:tailEnd type="none" w="med" len="med"/>
                    </a:lnR>
                  </a:tcPr>
                </a:tc>
                <a:tc>
                  <a:txBody>
                    <a:bodyPr/>
                    <a:lstStyle/>
                    <a:p>
                      <a:pPr algn="ctr"/>
                      <a:r>
                        <a:rPr lang="en-US" sz="1600" dirty="0"/>
                        <a:t>60</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2000" b="1" dirty="0"/>
                        <a:t>17</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1600" dirty="0"/>
                        <a:t>57</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2000" b="1" dirty="0"/>
                        <a:t>18</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1600" dirty="0"/>
                        <a:t>37</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2000" b="1" dirty="0"/>
                        <a:t>28</a:t>
                      </a:r>
                    </a:p>
                  </a:txBody>
                  <a:tcPr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tcPr>
                </a:tc>
                <a:tc>
                  <a:txBody>
                    <a:bodyPr/>
                    <a:lstStyle/>
                    <a:p>
                      <a:pPr algn="ctr"/>
                      <a:r>
                        <a:rPr lang="en-US" sz="1600" dirty="0"/>
                        <a:t>30</a:t>
                      </a:r>
                    </a:p>
                  </a:txBody>
                  <a:tcPr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2000" b="1" dirty="0"/>
                        <a:t>35</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1600" dirty="0"/>
                        <a:t>22</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2000" b="1" dirty="0"/>
                        <a:t>47</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1600" dirty="0"/>
                        <a:t>33</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2000" b="1" dirty="0"/>
                        <a:t>31</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284701963"/>
                  </a:ext>
                </a:extLst>
              </a:tr>
              <a:tr h="370840">
                <a:tc>
                  <a:txBody>
                    <a:bodyPr/>
                    <a:lstStyle/>
                    <a:p>
                      <a:r>
                        <a:rPr lang="en-US" sz="2000" dirty="0"/>
                        <a:t>West Bay</a:t>
                      </a:r>
                    </a:p>
                    <a:p>
                      <a:r>
                        <a:rPr lang="en-US" sz="2000" dirty="0"/>
                        <a:t>(645 ac)</a:t>
                      </a:r>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1600" dirty="0"/>
                        <a:t>41</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b="1" dirty="0"/>
                        <a:t>16</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1600" dirty="0"/>
                        <a:t>40</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b="1" dirty="0"/>
                        <a:t>16</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1600" dirty="0"/>
                        <a:t>32</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b="1" dirty="0"/>
                        <a:t>20</a:t>
                      </a:r>
                    </a:p>
                  </a:txBody>
                  <a:tcPr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1600" dirty="0"/>
                        <a:t>20</a:t>
                      </a:r>
                    </a:p>
                  </a:txBody>
                  <a:tcPr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b="1" dirty="0"/>
                        <a:t>32</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1600" dirty="0"/>
                        <a:t>23</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b="1" dirty="0"/>
                        <a:t>28</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1600" dirty="0"/>
                        <a:t>21</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b="1" dirty="0"/>
                        <a:t>31</a:t>
                      </a:r>
                    </a:p>
                  </a:txBody>
                  <a:tcPr anchor="ctr">
                    <a:lnL w="127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7047093"/>
                  </a:ext>
                </a:extLst>
              </a:tr>
              <a:tr h="370840">
                <a:tc>
                  <a:txBody>
                    <a:bodyPr/>
                    <a:lstStyle/>
                    <a:p>
                      <a:r>
                        <a:rPr lang="en-US" sz="1600" dirty="0"/>
                        <a:t>Whole lake</a:t>
                      </a:r>
                    </a:p>
                    <a:p>
                      <a:r>
                        <a:rPr lang="en-US" sz="1600" dirty="0"/>
                        <a:t>(2,420 ac)</a:t>
                      </a: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1600" dirty="0"/>
                        <a:t>176</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400" b="1" dirty="0"/>
                        <a:t>14</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1600" dirty="0"/>
                        <a:t>143</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400" b="1" dirty="0"/>
                        <a:t>17</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1600" dirty="0"/>
                        <a:t>136</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400" b="1" dirty="0"/>
                        <a:t>18</a:t>
                      </a:r>
                    </a:p>
                  </a:txBody>
                  <a:tcPr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1600" dirty="0"/>
                        <a:t>76</a:t>
                      </a:r>
                    </a:p>
                  </a:txBody>
                  <a:tcPr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400" b="1" dirty="0"/>
                        <a:t>32</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1600" dirty="0"/>
                        <a:t>80</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400" b="1" dirty="0"/>
                        <a:t>30</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1600" dirty="0"/>
                        <a:t>80</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400" b="1" dirty="0"/>
                        <a:t>30</a:t>
                      </a:r>
                    </a:p>
                  </a:txBody>
                  <a:tcPr anchor="ctr">
                    <a:lnL w="127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52425139"/>
                  </a:ext>
                </a:extLst>
              </a:tr>
            </a:tbl>
          </a:graphicData>
        </a:graphic>
      </p:graphicFrame>
      <p:sp>
        <p:nvSpPr>
          <p:cNvPr id="3" name="TextBox 2">
            <a:extLst>
              <a:ext uri="{FF2B5EF4-FFF2-40B4-BE49-F238E27FC236}">
                <a16:creationId xmlns:a16="http://schemas.microsoft.com/office/drawing/2014/main" id="{9B3006DB-3A53-41BF-9E25-19B99E31DCBD}"/>
              </a:ext>
            </a:extLst>
          </p:cNvPr>
          <p:cNvSpPr txBox="1"/>
          <p:nvPr/>
        </p:nvSpPr>
        <p:spPr>
          <a:xfrm>
            <a:off x="439502" y="6012056"/>
            <a:ext cx="9020675" cy="584775"/>
          </a:xfrm>
          <a:prstGeom prst="rect">
            <a:avLst/>
          </a:prstGeom>
          <a:noFill/>
        </p:spPr>
        <p:txBody>
          <a:bodyPr wrap="none" rtlCol="0">
            <a:spAutoFit/>
          </a:bodyPr>
          <a:lstStyle/>
          <a:p>
            <a:r>
              <a:rPr lang="en-US" sz="3200" b="1" dirty="0"/>
              <a:t>Boat density of less than 20 acres/boat is a concern.</a:t>
            </a:r>
          </a:p>
        </p:txBody>
      </p:sp>
    </p:spTree>
    <p:extLst>
      <p:ext uri="{BB962C8B-B14F-4D97-AF65-F5344CB8AC3E}">
        <p14:creationId xmlns:p14="http://schemas.microsoft.com/office/powerpoint/2010/main" val="4012833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E4A9E-A455-392F-6272-4F86BAFE15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801701-6765-139E-AE80-F8CAA2BA9B77}"/>
              </a:ext>
            </a:extLst>
          </p:cNvPr>
          <p:cNvSpPr>
            <a:spLocks noGrp="1"/>
          </p:cNvSpPr>
          <p:nvPr>
            <p:ph type="title"/>
          </p:nvPr>
        </p:nvSpPr>
        <p:spPr>
          <a:xfrm>
            <a:off x="0" y="18255"/>
            <a:ext cx="12192000" cy="6839745"/>
          </a:xfrm>
        </p:spPr>
        <p:txBody>
          <a:bodyPr>
            <a:normAutofit/>
          </a:bodyPr>
          <a:lstStyle/>
          <a:p>
            <a:pPr algn="ctr"/>
            <a:r>
              <a:rPr lang="en-US" sz="5400" b="1" dirty="0"/>
              <a:t>White Bear Lake Data Summary and</a:t>
            </a:r>
            <a:br>
              <a:rPr lang="en-US" sz="5400" b="1" dirty="0"/>
            </a:br>
            <a:r>
              <a:rPr lang="en-US" sz="5400" b="1" dirty="0"/>
              <a:t>Trend Analysis Through 2024</a:t>
            </a:r>
          </a:p>
        </p:txBody>
      </p:sp>
    </p:spTree>
    <p:extLst>
      <p:ext uri="{BB962C8B-B14F-4D97-AF65-F5344CB8AC3E}">
        <p14:creationId xmlns:p14="http://schemas.microsoft.com/office/powerpoint/2010/main" val="805527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FF2F8-E1DB-4979-0E2E-A9D9207A46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539F3F-FFC7-4DD2-4726-C22CEB71878A}"/>
              </a:ext>
            </a:extLst>
          </p:cNvPr>
          <p:cNvSpPr>
            <a:spLocks noGrp="1"/>
          </p:cNvSpPr>
          <p:nvPr>
            <p:ph type="title"/>
          </p:nvPr>
        </p:nvSpPr>
        <p:spPr>
          <a:xfrm>
            <a:off x="0" y="18256"/>
            <a:ext cx="12192000" cy="848808"/>
          </a:xfrm>
        </p:spPr>
        <p:txBody>
          <a:bodyPr>
            <a:normAutofit/>
          </a:bodyPr>
          <a:lstStyle/>
          <a:p>
            <a:pPr algn="ctr"/>
            <a:r>
              <a:rPr lang="en-US" sz="4000" b="1" dirty="0"/>
              <a:t>MnDNR Boat Inspections and AIS</a:t>
            </a:r>
          </a:p>
        </p:txBody>
      </p:sp>
      <p:pic>
        <p:nvPicPr>
          <p:cNvPr id="5" name="Content Placeholder 4">
            <a:extLst>
              <a:ext uri="{FF2B5EF4-FFF2-40B4-BE49-F238E27FC236}">
                <a16:creationId xmlns:a16="http://schemas.microsoft.com/office/drawing/2014/main" id="{F4B1C90E-8A2F-063F-33BB-0C6D923C659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8882" t="18720" r="33505" b="55308"/>
          <a:stretch>
            <a:fillRect/>
          </a:stretch>
        </p:blipFill>
        <p:spPr>
          <a:xfrm>
            <a:off x="953729" y="867063"/>
            <a:ext cx="10058400" cy="5867969"/>
          </a:xfrm>
        </p:spPr>
      </p:pic>
    </p:spTree>
    <p:extLst>
      <p:ext uri="{BB962C8B-B14F-4D97-AF65-F5344CB8AC3E}">
        <p14:creationId xmlns:p14="http://schemas.microsoft.com/office/powerpoint/2010/main" val="3880886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517B4-29FC-8C3A-5B33-0B2A7A32A2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60D3E2-94D1-5001-C9E0-EF1D45A02722}"/>
              </a:ext>
            </a:extLst>
          </p:cNvPr>
          <p:cNvSpPr>
            <a:spLocks noGrp="1"/>
          </p:cNvSpPr>
          <p:nvPr>
            <p:ph type="title"/>
          </p:nvPr>
        </p:nvSpPr>
        <p:spPr>
          <a:xfrm>
            <a:off x="0" y="18255"/>
            <a:ext cx="12192000" cy="1325563"/>
          </a:xfrm>
        </p:spPr>
        <p:txBody>
          <a:bodyPr>
            <a:normAutofit/>
          </a:bodyPr>
          <a:lstStyle/>
          <a:p>
            <a:pPr algn="ctr"/>
            <a:r>
              <a:rPr lang="en-US" sz="4000" b="1" dirty="0"/>
              <a:t>Lake Resident Questionnaire: Boat Use</a:t>
            </a:r>
          </a:p>
        </p:txBody>
      </p:sp>
      <p:pic>
        <p:nvPicPr>
          <p:cNvPr id="5" name="Content Placeholder 4">
            <a:extLst>
              <a:ext uri="{FF2B5EF4-FFF2-40B4-BE49-F238E27FC236}">
                <a16:creationId xmlns:a16="http://schemas.microsoft.com/office/drawing/2014/main" id="{249A662A-47F3-9C85-1051-13BFED671E3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8880" t="68772" r="8840" b="7921"/>
          <a:stretch>
            <a:fillRect/>
          </a:stretch>
        </p:blipFill>
        <p:spPr>
          <a:xfrm>
            <a:off x="609600" y="1738365"/>
            <a:ext cx="10972800" cy="4022494"/>
          </a:xfrm>
        </p:spPr>
      </p:pic>
    </p:spTree>
    <p:extLst>
      <p:ext uri="{BB962C8B-B14F-4D97-AF65-F5344CB8AC3E}">
        <p14:creationId xmlns:p14="http://schemas.microsoft.com/office/powerpoint/2010/main" val="1851845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0FC58-38B3-EE07-1C95-5E18F6DFE4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4ED9F2-0865-BEF6-1D37-4E598312E476}"/>
              </a:ext>
            </a:extLst>
          </p:cNvPr>
          <p:cNvSpPr>
            <a:spLocks noGrp="1"/>
          </p:cNvSpPr>
          <p:nvPr>
            <p:ph type="title"/>
          </p:nvPr>
        </p:nvSpPr>
        <p:spPr>
          <a:xfrm>
            <a:off x="0" y="272208"/>
            <a:ext cx="12192000" cy="1325563"/>
          </a:xfrm>
        </p:spPr>
        <p:txBody>
          <a:bodyPr>
            <a:normAutofit/>
          </a:bodyPr>
          <a:lstStyle/>
          <a:p>
            <a:pPr algn="ctr"/>
            <a:r>
              <a:rPr lang="en-US" sz="4000" b="1" dirty="0"/>
              <a:t>Lake Resident Questionnaire: Primary Activities on WBL</a:t>
            </a:r>
          </a:p>
        </p:txBody>
      </p:sp>
      <p:pic>
        <p:nvPicPr>
          <p:cNvPr id="5" name="Content Placeholder 4">
            <a:extLst>
              <a:ext uri="{FF2B5EF4-FFF2-40B4-BE49-F238E27FC236}">
                <a16:creationId xmlns:a16="http://schemas.microsoft.com/office/drawing/2014/main" id="{CE816FBB-ACEA-5209-14D1-DA2B839D5D8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7892" t="50771" r="7307" b="26039"/>
          <a:stretch>
            <a:fillRect/>
          </a:stretch>
        </p:blipFill>
        <p:spPr>
          <a:xfrm>
            <a:off x="609600" y="2039815"/>
            <a:ext cx="10972800" cy="3883195"/>
          </a:xfrm>
        </p:spPr>
      </p:pic>
    </p:spTree>
    <p:extLst>
      <p:ext uri="{BB962C8B-B14F-4D97-AF65-F5344CB8AC3E}">
        <p14:creationId xmlns:p14="http://schemas.microsoft.com/office/powerpoint/2010/main" val="18242392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CA003-4268-02B0-84EE-127986BC26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05E102-4D3C-686E-0364-0E31A472D703}"/>
              </a:ext>
            </a:extLst>
          </p:cNvPr>
          <p:cNvSpPr>
            <a:spLocks noGrp="1"/>
          </p:cNvSpPr>
          <p:nvPr>
            <p:ph type="title"/>
          </p:nvPr>
        </p:nvSpPr>
        <p:spPr>
          <a:xfrm>
            <a:off x="0" y="18255"/>
            <a:ext cx="12192000" cy="1325563"/>
          </a:xfrm>
        </p:spPr>
        <p:txBody>
          <a:bodyPr>
            <a:normAutofit/>
          </a:bodyPr>
          <a:lstStyle/>
          <a:p>
            <a:pPr algn="ctr"/>
            <a:r>
              <a:rPr lang="en-US" sz="4000" b="1" dirty="0"/>
              <a:t>2024 Boater Exit Surveys (42 responses) </a:t>
            </a:r>
          </a:p>
        </p:txBody>
      </p:sp>
      <p:sp>
        <p:nvSpPr>
          <p:cNvPr id="3" name="Content Placeholder 2">
            <a:extLst>
              <a:ext uri="{FF2B5EF4-FFF2-40B4-BE49-F238E27FC236}">
                <a16:creationId xmlns:a16="http://schemas.microsoft.com/office/drawing/2014/main" id="{A36BE3CA-7A3D-D9F5-4DB3-C27C3399E772}"/>
              </a:ext>
            </a:extLst>
          </p:cNvPr>
          <p:cNvSpPr>
            <a:spLocks noGrp="1"/>
          </p:cNvSpPr>
          <p:nvPr>
            <p:ph idx="1"/>
          </p:nvPr>
        </p:nvSpPr>
        <p:spPr/>
        <p:txBody>
          <a:bodyPr/>
          <a:lstStyle/>
          <a:p>
            <a:r>
              <a:rPr lang="en-US" dirty="0"/>
              <a:t>Average time on the lake was 3 hours.</a:t>
            </a:r>
          </a:p>
          <a:p>
            <a:endParaRPr lang="en-US" dirty="0"/>
          </a:p>
          <a:p>
            <a:r>
              <a:rPr lang="en-US" dirty="0"/>
              <a:t>Average number of times visiting WBL in a season was 17 visits.</a:t>
            </a:r>
          </a:p>
          <a:p>
            <a:endParaRPr lang="en-US" dirty="0"/>
          </a:p>
          <a:p>
            <a:r>
              <a:rPr lang="en-US" dirty="0"/>
              <a:t>In early morning responses, the primary activity was fishing. Recreational boating dominated in the afternoon.</a:t>
            </a:r>
          </a:p>
          <a:p>
            <a:endParaRPr lang="en-US" dirty="0"/>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8922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46DB6-E111-BCF8-5723-3F40465FD8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3374E2-3F86-C5B4-243E-0000059B8AAB}"/>
              </a:ext>
            </a:extLst>
          </p:cNvPr>
          <p:cNvSpPr>
            <a:spLocks noGrp="1"/>
          </p:cNvSpPr>
          <p:nvPr>
            <p:ph type="title"/>
          </p:nvPr>
        </p:nvSpPr>
        <p:spPr>
          <a:xfrm>
            <a:off x="0" y="18255"/>
            <a:ext cx="12192000" cy="1325563"/>
          </a:xfrm>
        </p:spPr>
        <p:txBody>
          <a:bodyPr>
            <a:normAutofit/>
          </a:bodyPr>
          <a:lstStyle/>
          <a:p>
            <a:pPr algn="ctr"/>
            <a:r>
              <a:rPr lang="en-US" sz="4000" b="1" dirty="0"/>
              <a:t>2024 Lake Homeowner Surveys (85 responses)</a:t>
            </a:r>
          </a:p>
        </p:txBody>
      </p:sp>
      <p:sp>
        <p:nvSpPr>
          <p:cNvPr id="3" name="Content Placeholder 2">
            <a:extLst>
              <a:ext uri="{FF2B5EF4-FFF2-40B4-BE49-F238E27FC236}">
                <a16:creationId xmlns:a16="http://schemas.microsoft.com/office/drawing/2014/main" id="{BE0194CF-A687-E240-C091-D240CFA17D1A}"/>
              </a:ext>
            </a:extLst>
          </p:cNvPr>
          <p:cNvSpPr>
            <a:spLocks noGrp="1"/>
          </p:cNvSpPr>
          <p:nvPr>
            <p:ph idx="1"/>
          </p:nvPr>
        </p:nvSpPr>
        <p:spPr/>
        <p:txBody>
          <a:bodyPr>
            <a:normAutofit lnSpcReduction="10000"/>
          </a:bodyPr>
          <a:lstStyle/>
          <a:p>
            <a:r>
              <a:rPr lang="en-US" dirty="0"/>
              <a:t>15% of the respondents have lived on WBL for 40 years or more.</a:t>
            </a:r>
          </a:p>
          <a:p>
            <a:endParaRPr lang="en-US" dirty="0"/>
          </a:p>
          <a:p>
            <a:r>
              <a:rPr lang="en-US" dirty="0"/>
              <a:t>Dominant watercraft usage are pontoons, kayaks, and paddleboards.</a:t>
            </a:r>
          </a:p>
          <a:p>
            <a:endParaRPr lang="en-US" dirty="0"/>
          </a:p>
          <a:p>
            <a:r>
              <a:rPr lang="en-US" dirty="0"/>
              <a:t>Lake residents use the lake an average of 3 times per week.</a:t>
            </a:r>
          </a:p>
          <a:p>
            <a:endParaRPr lang="en-US" dirty="0"/>
          </a:p>
          <a:p>
            <a:r>
              <a:rPr lang="en-US" dirty="0"/>
              <a:t>Main lake use by lake residents is pleasure boating.</a:t>
            </a:r>
          </a:p>
          <a:p>
            <a:endParaRPr lang="en-US" dirty="0"/>
          </a:p>
          <a:p>
            <a:r>
              <a:rPr lang="en-US" dirty="0"/>
              <a:t>81% of the respondents find the lake was crowded on weekends.</a:t>
            </a:r>
          </a:p>
          <a:p>
            <a:endParaRPr lang="en-US" dirty="0"/>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82668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F69CA-3EBB-2147-5BB2-8C5569633A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0A38CF-14C9-60D2-86D2-D05B46B88AC3}"/>
              </a:ext>
            </a:extLst>
          </p:cNvPr>
          <p:cNvSpPr>
            <a:spLocks noGrp="1"/>
          </p:cNvSpPr>
          <p:nvPr>
            <p:ph type="title"/>
          </p:nvPr>
        </p:nvSpPr>
        <p:spPr>
          <a:xfrm>
            <a:off x="0" y="18255"/>
            <a:ext cx="12192000" cy="1325563"/>
          </a:xfrm>
        </p:spPr>
        <p:txBody>
          <a:bodyPr>
            <a:normAutofit/>
          </a:bodyPr>
          <a:lstStyle/>
          <a:p>
            <a:pPr algn="ctr"/>
            <a:r>
              <a:rPr lang="en-US" sz="4000" b="1" dirty="0"/>
              <a:t>CONCLUSIONS AND RECOMMENDATIONS (1/3)</a:t>
            </a:r>
          </a:p>
        </p:txBody>
      </p:sp>
      <p:sp>
        <p:nvSpPr>
          <p:cNvPr id="3" name="Content Placeholder 2">
            <a:extLst>
              <a:ext uri="{FF2B5EF4-FFF2-40B4-BE49-F238E27FC236}">
                <a16:creationId xmlns:a16="http://schemas.microsoft.com/office/drawing/2014/main" id="{DA077011-1C16-7D77-C3A2-62789EB9E54D}"/>
              </a:ext>
            </a:extLst>
          </p:cNvPr>
          <p:cNvSpPr>
            <a:spLocks noGrp="1"/>
          </p:cNvSpPr>
          <p:nvPr>
            <p:ph idx="1"/>
          </p:nvPr>
        </p:nvSpPr>
        <p:spPr>
          <a:xfrm>
            <a:off x="152400" y="1343818"/>
            <a:ext cx="11887200" cy="5315745"/>
          </a:xfrm>
        </p:spPr>
        <p:txBody>
          <a:bodyPr>
            <a:noAutofit/>
          </a:bodyPr>
          <a:lstStyle/>
          <a:p>
            <a:r>
              <a:rPr lang="en-US" sz="2400" dirty="0"/>
              <a:t>Existing ordinances for offshore no-wake buffers of 200 feet from shore are adequate pending more information of impacts of surf wake boats. </a:t>
            </a:r>
          </a:p>
          <a:p>
            <a:r>
              <a:rPr lang="en-US" sz="2400" dirty="0"/>
              <a:t>The density of surf wake boats on WBL was relatively low in 2024, with not more than 2 wake-surf boats in a bay at any time period during the 6 days of lake observations which includes four 15-hour peak days.</a:t>
            </a:r>
          </a:p>
          <a:p>
            <a:r>
              <a:rPr lang="en-US" sz="2400" dirty="0"/>
              <a:t>As more research becomes available on lake impacts from boating activities, the WBLCD should incorporate latest research findings as it applies to White Bear Lake into revised regulations. </a:t>
            </a:r>
          </a:p>
        </p:txBody>
      </p:sp>
    </p:spTree>
    <p:extLst>
      <p:ext uri="{BB962C8B-B14F-4D97-AF65-F5344CB8AC3E}">
        <p14:creationId xmlns:p14="http://schemas.microsoft.com/office/powerpoint/2010/main" val="1684830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472CA-0B25-1E20-2820-CBD79BE69B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BF3B58-F3D9-AFCE-22E1-D2B9E9007B1D}"/>
              </a:ext>
            </a:extLst>
          </p:cNvPr>
          <p:cNvSpPr>
            <a:spLocks noGrp="1"/>
          </p:cNvSpPr>
          <p:nvPr>
            <p:ph type="title"/>
          </p:nvPr>
        </p:nvSpPr>
        <p:spPr>
          <a:xfrm>
            <a:off x="0" y="18255"/>
            <a:ext cx="12192000" cy="1325563"/>
          </a:xfrm>
        </p:spPr>
        <p:txBody>
          <a:bodyPr>
            <a:normAutofit/>
          </a:bodyPr>
          <a:lstStyle/>
          <a:p>
            <a:pPr algn="ctr"/>
            <a:r>
              <a:rPr lang="en-US" sz="4000" b="1" dirty="0"/>
              <a:t>CONCLUSIONS AND RECOMMENDATIONS (2/3)</a:t>
            </a:r>
          </a:p>
        </p:txBody>
      </p:sp>
      <p:sp>
        <p:nvSpPr>
          <p:cNvPr id="3" name="Content Placeholder 2">
            <a:extLst>
              <a:ext uri="{FF2B5EF4-FFF2-40B4-BE49-F238E27FC236}">
                <a16:creationId xmlns:a16="http://schemas.microsoft.com/office/drawing/2014/main" id="{71047129-DA4B-6C58-6CF5-26A72D1C097E}"/>
              </a:ext>
            </a:extLst>
          </p:cNvPr>
          <p:cNvSpPr>
            <a:spLocks noGrp="1"/>
          </p:cNvSpPr>
          <p:nvPr>
            <p:ph idx="1"/>
          </p:nvPr>
        </p:nvSpPr>
        <p:spPr>
          <a:xfrm>
            <a:off x="152400" y="1343818"/>
            <a:ext cx="11887200" cy="5315745"/>
          </a:xfrm>
        </p:spPr>
        <p:txBody>
          <a:bodyPr>
            <a:noAutofit/>
          </a:bodyPr>
          <a:lstStyle/>
          <a:p>
            <a:r>
              <a:rPr lang="en-US" sz="2400" dirty="0"/>
              <a:t>Commercial Bay marina may be nearing build-out, meaning additional new dock spaces will be minimal. </a:t>
            </a:r>
          </a:p>
          <a:p>
            <a:r>
              <a:rPr lang="en-US" sz="2400" dirty="0"/>
              <a:t>Navigation in Commercial Bay is at slow speeds. In contrast boating density on the open water of the whole  lake is generally safe based on MnDNR criteria 20 lake surface acres per boat. However, on peak days, there are several afternoon hours, especially in the North Bay, where boat densities are less than 20 ac/boat.</a:t>
            </a:r>
          </a:p>
          <a:p>
            <a:r>
              <a:rPr lang="en-US" sz="2400" dirty="0"/>
              <a:t>It is suggested when boat access inspectors are present at the landings, they could remove aquatic plants by raking out plants at the access. In 2024, 22% of boats leaving the access had aquatic plants on the trailer. Zebra mussels could be attached to the plants.</a:t>
            </a:r>
          </a:p>
          <a:p>
            <a:r>
              <a:rPr lang="en-US" sz="2400" dirty="0"/>
              <a:t>MnDNR boat inspection records should be reviewed annually to determine the frequency of visits to WBL from lakes with AIS, such as starry stonewort and spiny waterflea, that are not currently in WBL. </a:t>
            </a:r>
          </a:p>
          <a:p>
            <a:endParaRPr lang="en-US" sz="1500" dirty="0"/>
          </a:p>
        </p:txBody>
      </p:sp>
    </p:spTree>
    <p:extLst>
      <p:ext uri="{BB962C8B-B14F-4D97-AF65-F5344CB8AC3E}">
        <p14:creationId xmlns:p14="http://schemas.microsoft.com/office/powerpoint/2010/main" val="5028488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C6FAB-0E9A-E297-8633-5BE0AB157B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B35EA3-3B35-49F4-DC48-AB422CE70E9B}"/>
              </a:ext>
            </a:extLst>
          </p:cNvPr>
          <p:cNvSpPr>
            <a:spLocks noGrp="1"/>
          </p:cNvSpPr>
          <p:nvPr>
            <p:ph type="title"/>
          </p:nvPr>
        </p:nvSpPr>
        <p:spPr>
          <a:xfrm>
            <a:off x="0" y="18255"/>
            <a:ext cx="12192000" cy="1325563"/>
          </a:xfrm>
        </p:spPr>
        <p:txBody>
          <a:bodyPr>
            <a:normAutofit/>
          </a:bodyPr>
          <a:lstStyle/>
          <a:p>
            <a:pPr algn="ctr"/>
            <a:r>
              <a:rPr lang="en-US" sz="4000" b="1" dirty="0"/>
              <a:t>CONCLUSIONS AND RECOMMENDATIONS (3/3)</a:t>
            </a:r>
          </a:p>
        </p:txBody>
      </p:sp>
      <p:sp>
        <p:nvSpPr>
          <p:cNvPr id="3" name="Content Placeholder 2">
            <a:extLst>
              <a:ext uri="{FF2B5EF4-FFF2-40B4-BE49-F238E27FC236}">
                <a16:creationId xmlns:a16="http://schemas.microsoft.com/office/drawing/2014/main" id="{0098BE60-6A63-12F2-F74B-BE14BA97CE36}"/>
              </a:ext>
            </a:extLst>
          </p:cNvPr>
          <p:cNvSpPr>
            <a:spLocks noGrp="1"/>
          </p:cNvSpPr>
          <p:nvPr>
            <p:ph idx="1"/>
          </p:nvPr>
        </p:nvSpPr>
        <p:spPr>
          <a:xfrm>
            <a:off x="152400" y="1343818"/>
            <a:ext cx="11887200" cy="5315745"/>
          </a:xfrm>
        </p:spPr>
        <p:txBody>
          <a:bodyPr>
            <a:noAutofit/>
          </a:bodyPr>
          <a:lstStyle/>
          <a:p>
            <a:r>
              <a:rPr lang="en-US" sz="2400" dirty="0"/>
              <a:t>The White Bear Lake shoreline has very few vacant lots so new development is minimal. Most residential construction is redevelopment. </a:t>
            </a:r>
          </a:p>
          <a:p>
            <a:r>
              <a:rPr lang="en-US" sz="2400" dirty="0"/>
              <a:t>Since the number of homes is not increasing, the number of docks and the number of powered boats have not significantly increased since the 2002 survey. </a:t>
            </a:r>
          </a:p>
          <a:p>
            <a:r>
              <a:rPr lang="en-US" sz="2400" dirty="0"/>
              <a:t>The number of  boat trailer parking spots in the two primary public accesses have remained the same since the lake use survey in 2002. </a:t>
            </a:r>
          </a:p>
          <a:p>
            <a:r>
              <a:rPr lang="en-US" sz="2400" dirty="0"/>
              <a:t>It appears boat-powered lake density has not changed significantly in the last 20 years, although boat horsepower has increased. </a:t>
            </a:r>
          </a:p>
          <a:p>
            <a:r>
              <a:rPr lang="en-US" sz="2400" dirty="0"/>
              <a:t>The most dramatic changes in lake use on White Bear Lake have been an increase in pontoons, kayaks, and paddleboards, and a decrease in sailboats and rear-tiller fishing boats. Wakeboats are more common compared to the last survey in 2005 and raise safely concerns based on questionnaire survey responses. Similar concerns of power boat impacts were registered in the previous questionnaire survey from 2005 as well. </a:t>
            </a:r>
          </a:p>
        </p:txBody>
      </p:sp>
    </p:spTree>
    <p:extLst>
      <p:ext uri="{BB962C8B-B14F-4D97-AF65-F5344CB8AC3E}">
        <p14:creationId xmlns:p14="http://schemas.microsoft.com/office/powerpoint/2010/main" val="4918460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B98D0F-7996-2CBA-0F46-D3EA4F59DB57}"/>
              </a:ext>
            </a:extLst>
          </p:cNvPr>
          <p:cNvPicPr>
            <a:picLocks noChangeAspect="1"/>
          </p:cNvPicPr>
          <p:nvPr/>
        </p:nvPicPr>
        <p:blipFill>
          <a:blip r:embed="rId2"/>
          <a:stretch>
            <a:fillRect/>
          </a:stretch>
        </p:blipFill>
        <p:spPr>
          <a:xfrm>
            <a:off x="561590" y="536958"/>
            <a:ext cx="10674701" cy="6004519"/>
          </a:xfrm>
          <a:prstGeom prst="rect">
            <a:avLst/>
          </a:prstGeom>
        </p:spPr>
      </p:pic>
    </p:spTree>
    <p:extLst>
      <p:ext uri="{BB962C8B-B14F-4D97-AF65-F5344CB8AC3E}">
        <p14:creationId xmlns:p14="http://schemas.microsoft.com/office/powerpoint/2010/main" val="13711220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77042D-9E1B-5EC7-4F4B-B6E51EBBFF33}"/>
              </a:ext>
            </a:extLst>
          </p:cNvPr>
          <p:cNvSpPr txBox="1"/>
          <p:nvPr/>
        </p:nvSpPr>
        <p:spPr>
          <a:xfrm>
            <a:off x="1517301" y="1135464"/>
            <a:ext cx="8129117" cy="4278094"/>
          </a:xfrm>
          <a:prstGeom prst="rect">
            <a:avLst/>
          </a:prstGeom>
          <a:noFill/>
        </p:spPr>
        <p:txBody>
          <a:bodyPr wrap="square" rtlCol="0">
            <a:spAutoFit/>
          </a:bodyPr>
          <a:lstStyle/>
          <a:p>
            <a:pPr algn="ctr"/>
            <a:r>
              <a:rPr lang="en-US" sz="3600" b="1" dirty="0"/>
              <a:t>Rice Creek Watershed District</a:t>
            </a:r>
          </a:p>
          <a:p>
            <a:pPr algn="ctr"/>
            <a:r>
              <a:rPr lang="en-US" sz="3200" dirty="0"/>
              <a:t>(RCWD)</a:t>
            </a:r>
          </a:p>
          <a:p>
            <a:pPr algn="ctr"/>
            <a:endParaRPr lang="en-US" sz="2400" dirty="0"/>
          </a:p>
          <a:p>
            <a:pPr algn="ctr"/>
            <a:r>
              <a:rPr lang="en-US" sz="3200" dirty="0"/>
              <a:t>Watershed Technician: Ali </a:t>
            </a:r>
            <a:r>
              <a:rPr lang="en-US" sz="3200" dirty="0" err="1"/>
              <a:t>Chalberg</a:t>
            </a:r>
            <a:endParaRPr lang="en-US" sz="3200" dirty="0"/>
          </a:p>
          <a:p>
            <a:pPr algn="ctr"/>
            <a:endParaRPr lang="en-US" sz="2400" dirty="0"/>
          </a:p>
          <a:p>
            <a:pPr algn="ctr"/>
            <a:r>
              <a:rPr lang="en-US" sz="2800" dirty="0"/>
              <a:t>Mini grants:</a:t>
            </a:r>
          </a:p>
          <a:p>
            <a:pPr algn="ctr"/>
            <a:endParaRPr lang="en-US" sz="2800" dirty="0"/>
          </a:p>
          <a:p>
            <a:pPr algn="ctr"/>
            <a:r>
              <a:rPr lang="en-US" sz="2800" dirty="0"/>
              <a:t>Go to our website:</a:t>
            </a:r>
          </a:p>
          <a:p>
            <a:pPr algn="ctr"/>
            <a:r>
              <a:rPr lang="en-US" sz="4000" dirty="0">
                <a:solidFill>
                  <a:srgbClr val="002060"/>
                </a:solidFill>
              </a:rPr>
              <a:t>www.ricecreek.org</a:t>
            </a:r>
          </a:p>
        </p:txBody>
      </p:sp>
    </p:spTree>
    <p:extLst>
      <p:ext uri="{BB962C8B-B14F-4D97-AF65-F5344CB8AC3E}">
        <p14:creationId xmlns:p14="http://schemas.microsoft.com/office/powerpoint/2010/main" val="399123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15574-13B2-BA9A-C784-AFFB3D4934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7225D9-539D-DD18-B6D5-AECB818C2857}"/>
              </a:ext>
            </a:extLst>
          </p:cNvPr>
          <p:cNvSpPr>
            <a:spLocks noGrp="1"/>
          </p:cNvSpPr>
          <p:nvPr>
            <p:ph type="title"/>
          </p:nvPr>
        </p:nvSpPr>
        <p:spPr>
          <a:xfrm>
            <a:off x="0" y="18255"/>
            <a:ext cx="12192000" cy="1325563"/>
          </a:xfrm>
        </p:spPr>
        <p:txBody>
          <a:bodyPr>
            <a:normAutofit/>
          </a:bodyPr>
          <a:lstStyle/>
          <a:p>
            <a:pPr algn="ctr"/>
            <a:r>
              <a:rPr lang="en-US" sz="4000" b="1" dirty="0"/>
              <a:t>Water Quality Reviewed in the Trend Analyses</a:t>
            </a:r>
          </a:p>
        </p:txBody>
      </p:sp>
      <p:sp>
        <p:nvSpPr>
          <p:cNvPr id="3" name="Content Placeholder 2">
            <a:extLst>
              <a:ext uri="{FF2B5EF4-FFF2-40B4-BE49-F238E27FC236}">
                <a16:creationId xmlns:a16="http://schemas.microsoft.com/office/drawing/2014/main" id="{B4E100D4-AC3E-49FC-D426-85B2D3985C81}"/>
              </a:ext>
            </a:extLst>
          </p:cNvPr>
          <p:cNvSpPr>
            <a:spLocks noGrp="1"/>
          </p:cNvSpPr>
          <p:nvPr>
            <p:ph idx="1"/>
          </p:nvPr>
        </p:nvSpPr>
        <p:spPr>
          <a:xfrm>
            <a:off x="526026" y="1602658"/>
            <a:ext cx="11139949" cy="5077516"/>
          </a:xfrm>
        </p:spPr>
        <p:txBody>
          <a:bodyPr>
            <a:noAutofit/>
          </a:bodyPr>
          <a:lstStyle/>
          <a:p>
            <a:r>
              <a:rPr lang="en-US" sz="3200" b="1" dirty="0"/>
              <a:t>Lake and Watershed Characteristics</a:t>
            </a:r>
            <a:endParaRPr lang="en-US" sz="3200" dirty="0"/>
          </a:p>
          <a:p>
            <a:r>
              <a:rPr lang="en-US" sz="3200" b="1" dirty="0"/>
              <a:t>Lake Levels and Weather Data</a:t>
            </a:r>
          </a:p>
          <a:p>
            <a:r>
              <a:rPr lang="en-US" sz="3200" b="1" dirty="0"/>
              <a:t>Water Quality Indicators</a:t>
            </a:r>
            <a:endParaRPr lang="en-US" sz="3200" dirty="0"/>
          </a:p>
          <a:p>
            <a:pPr marL="457200" lvl="1" indent="0">
              <a:buNone/>
            </a:pPr>
            <a:r>
              <a:rPr lang="en-US" sz="3200" dirty="0"/>
              <a:t>Secchi disc</a:t>
            </a:r>
          </a:p>
          <a:p>
            <a:pPr marL="457200" lvl="1" indent="0">
              <a:buNone/>
            </a:pPr>
            <a:r>
              <a:rPr lang="en-US" sz="3200" dirty="0"/>
              <a:t>Total phosphorus	</a:t>
            </a:r>
          </a:p>
          <a:p>
            <a:pPr marL="457200" lvl="1" indent="0">
              <a:buNone/>
            </a:pPr>
            <a:r>
              <a:rPr lang="en-US" sz="3200" dirty="0"/>
              <a:t>Chlorophyll a</a:t>
            </a:r>
          </a:p>
          <a:p>
            <a:pPr marL="457200" lvl="1" indent="0">
              <a:buNone/>
            </a:pPr>
            <a:r>
              <a:rPr lang="en-US" sz="3200" dirty="0"/>
              <a:t>Chloride</a:t>
            </a:r>
          </a:p>
          <a:p>
            <a:r>
              <a:rPr lang="en-US" sz="3200" b="1" dirty="0"/>
              <a:t>Aquatic Plants and Zebra Mussels</a:t>
            </a:r>
            <a:endParaRPr lang="en-US" sz="3200" dirty="0"/>
          </a:p>
          <a:p>
            <a:r>
              <a:rPr lang="en-US" sz="3200" b="1" dirty="0"/>
              <a:t>Fish</a:t>
            </a:r>
            <a:endParaRPr lang="en-US" sz="3200" dirty="0"/>
          </a:p>
        </p:txBody>
      </p:sp>
    </p:spTree>
    <p:extLst>
      <p:ext uri="{BB962C8B-B14F-4D97-AF65-F5344CB8AC3E}">
        <p14:creationId xmlns:p14="http://schemas.microsoft.com/office/powerpoint/2010/main" val="782972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9B58D-CF5A-4B10-7C85-34D3176B42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FCA79D-8341-9012-22AF-EB4DF5942B80}"/>
              </a:ext>
            </a:extLst>
          </p:cNvPr>
          <p:cNvSpPr>
            <a:spLocks noGrp="1"/>
          </p:cNvSpPr>
          <p:nvPr>
            <p:ph type="title"/>
          </p:nvPr>
        </p:nvSpPr>
        <p:spPr>
          <a:xfrm>
            <a:off x="0" y="18255"/>
            <a:ext cx="12192000" cy="1325563"/>
          </a:xfrm>
        </p:spPr>
        <p:txBody>
          <a:bodyPr>
            <a:normAutofit/>
          </a:bodyPr>
          <a:lstStyle/>
          <a:p>
            <a:pPr algn="ctr"/>
            <a:r>
              <a:rPr lang="en-US" sz="4000" b="1" dirty="0"/>
              <a:t>WBL Lake Levels Have Fluctuated Over the Years</a:t>
            </a:r>
          </a:p>
        </p:txBody>
      </p:sp>
      <p:sp>
        <p:nvSpPr>
          <p:cNvPr id="7" name="Content Placeholder 6">
            <a:extLst>
              <a:ext uri="{FF2B5EF4-FFF2-40B4-BE49-F238E27FC236}">
                <a16:creationId xmlns:a16="http://schemas.microsoft.com/office/drawing/2014/main" id="{C42F71CB-6A68-AE42-8983-676E067F8AB0}"/>
              </a:ext>
            </a:extLst>
          </p:cNvPr>
          <p:cNvSpPr>
            <a:spLocks noGrp="1"/>
          </p:cNvSpPr>
          <p:nvPr>
            <p:ph idx="1"/>
          </p:nvPr>
        </p:nvSpPr>
        <p:spPr>
          <a:xfrm>
            <a:off x="1096296" y="5874503"/>
            <a:ext cx="9999408" cy="496152"/>
          </a:xfrm>
        </p:spPr>
        <p:txBody>
          <a:bodyPr>
            <a:noAutofit/>
          </a:bodyPr>
          <a:lstStyle/>
          <a:p>
            <a:pPr marL="0" indent="0">
              <a:buNone/>
            </a:pPr>
            <a:r>
              <a:rPr lang="en-US" sz="3200" b="1" dirty="0"/>
              <a:t>County Access, 2011                                County Access, 2024</a:t>
            </a:r>
          </a:p>
        </p:txBody>
      </p:sp>
      <p:pic>
        <p:nvPicPr>
          <p:cNvPr id="9" name="Picture 8">
            <a:extLst>
              <a:ext uri="{FF2B5EF4-FFF2-40B4-BE49-F238E27FC236}">
                <a16:creationId xmlns:a16="http://schemas.microsoft.com/office/drawing/2014/main" id="{02DBDA7F-3DB2-0BB9-D3EA-1C4D537926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9840" y="1234440"/>
            <a:ext cx="5852160" cy="4389120"/>
          </a:xfrm>
          <a:prstGeom prst="rect">
            <a:avLst/>
          </a:prstGeom>
        </p:spPr>
      </p:pic>
      <p:pic>
        <p:nvPicPr>
          <p:cNvPr id="11" name="Picture 10">
            <a:extLst>
              <a:ext uri="{FF2B5EF4-FFF2-40B4-BE49-F238E27FC236}">
                <a16:creationId xmlns:a16="http://schemas.microsoft.com/office/drawing/2014/main" id="{4A9A54D5-2AAE-4742-DC1E-FAB420BE8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4440"/>
            <a:ext cx="5852160" cy="4389120"/>
          </a:xfrm>
          <a:prstGeom prst="rect">
            <a:avLst/>
          </a:prstGeom>
        </p:spPr>
      </p:pic>
    </p:spTree>
    <p:extLst>
      <p:ext uri="{BB962C8B-B14F-4D97-AF65-F5344CB8AC3E}">
        <p14:creationId xmlns:p14="http://schemas.microsoft.com/office/powerpoint/2010/main" val="2799502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85111-FE01-D943-4F29-761C6E4120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9F5246-52C0-67C1-CC29-2314A6D04EC0}"/>
              </a:ext>
            </a:extLst>
          </p:cNvPr>
          <p:cNvSpPr>
            <a:spLocks noGrp="1"/>
          </p:cNvSpPr>
          <p:nvPr>
            <p:ph type="title"/>
          </p:nvPr>
        </p:nvSpPr>
        <p:spPr>
          <a:xfrm>
            <a:off x="0" y="18255"/>
            <a:ext cx="12192000" cy="1325563"/>
          </a:xfrm>
        </p:spPr>
        <p:txBody>
          <a:bodyPr>
            <a:normAutofit/>
          </a:bodyPr>
          <a:lstStyle/>
          <a:p>
            <a:pPr algn="ctr"/>
            <a:r>
              <a:rPr lang="en-US" sz="4000" b="1" dirty="0"/>
              <a:t>WBL Lake Levels from 1923 – 2024</a:t>
            </a:r>
            <a:br>
              <a:rPr lang="en-US" sz="3600" b="1" dirty="0"/>
            </a:br>
            <a:r>
              <a:rPr lang="en-US" sz="3600" b="1" dirty="0"/>
              <a:t>(Rainfall and evapotranspiration are factors)</a:t>
            </a:r>
          </a:p>
        </p:txBody>
      </p:sp>
      <p:pic>
        <p:nvPicPr>
          <p:cNvPr id="5" name="Content Placeholder 4">
            <a:extLst>
              <a:ext uri="{FF2B5EF4-FFF2-40B4-BE49-F238E27FC236}">
                <a16:creationId xmlns:a16="http://schemas.microsoft.com/office/drawing/2014/main" id="{CD4A7631-A502-0A77-EEB8-38C6E385F1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0358" t="45306" b="24231"/>
          <a:stretch>
            <a:fillRect/>
          </a:stretch>
        </p:blipFill>
        <p:spPr>
          <a:xfrm>
            <a:off x="609600" y="1576608"/>
            <a:ext cx="11064240" cy="4865877"/>
          </a:xfrm>
        </p:spPr>
      </p:pic>
      <p:sp>
        <p:nvSpPr>
          <p:cNvPr id="3" name="TextBox 2">
            <a:extLst>
              <a:ext uri="{FF2B5EF4-FFF2-40B4-BE49-F238E27FC236}">
                <a16:creationId xmlns:a16="http://schemas.microsoft.com/office/drawing/2014/main" id="{15E55FB8-D34B-EFE8-C22A-EDCC3BE0D828}"/>
              </a:ext>
            </a:extLst>
          </p:cNvPr>
          <p:cNvSpPr txBox="1"/>
          <p:nvPr/>
        </p:nvSpPr>
        <p:spPr>
          <a:xfrm>
            <a:off x="1085222" y="6217605"/>
            <a:ext cx="9218983" cy="369332"/>
          </a:xfrm>
          <a:prstGeom prst="rect">
            <a:avLst/>
          </a:prstGeom>
          <a:noFill/>
        </p:spPr>
        <p:txBody>
          <a:bodyPr wrap="square" rtlCol="0">
            <a:spAutoFit/>
          </a:bodyPr>
          <a:lstStyle/>
          <a:p>
            <a:r>
              <a:rPr lang="en-US" dirty="0"/>
              <a:t>1923                                                                                                1988                             2010           2024</a:t>
            </a:r>
          </a:p>
        </p:txBody>
      </p:sp>
      <p:sp>
        <p:nvSpPr>
          <p:cNvPr id="4" name="TextBox 3">
            <a:extLst>
              <a:ext uri="{FF2B5EF4-FFF2-40B4-BE49-F238E27FC236}">
                <a16:creationId xmlns:a16="http://schemas.microsoft.com/office/drawing/2014/main" id="{EC68C3BF-E6F9-356E-2661-7853AC6E5715}"/>
              </a:ext>
            </a:extLst>
          </p:cNvPr>
          <p:cNvSpPr txBox="1"/>
          <p:nvPr/>
        </p:nvSpPr>
        <p:spPr>
          <a:xfrm>
            <a:off x="2604307" y="4578479"/>
            <a:ext cx="2567462" cy="369332"/>
          </a:xfrm>
          <a:prstGeom prst="rect">
            <a:avLst/>
          </a:prstGeom>
          <a:noFill/>
        </p:spPr>
        <p:txBody>
          <a:bodyPr wrap="square" rtlCol="0">
            <a:spAutoFit/>
          </a:bodyPr>
          <a:lstStyle/>
          <a:p>
            <a:r>
              <a:rPr lang="en-US" dirty="0"/>
              <a:t>Well augmentation years</a:t>
            </a:r>
          </a:p>
        </p:txBody>
      </p:sp>
    </p:spTree>
    <p:extLst>
      <p:ext uri="{BB962C8B-B14F-4D97-AF65-F5344CB8AC3E}">
        <p14:creationId xmlns:p14="http://schemas.microsoft.com/office/powerpoint/2010/main" val="2405918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4F814-9CF0-E3B6-095C-5700E35D3E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EE4359-2996-D616-2E65-FAF7FA0EE927}"/>
              </a:ext>
            </a:extLst>
          </p:cNvPr>
          <p:cNvSpPr>
            <a:spLocks noGrp="1"/>
          </p:cNvSpPr>
          <p:nvPr>
            <p:ph type="title"/>
          </p:nvPr>
        </p:nvSpPr>
        <p:spPr>
          <a:xfrm>
            <a:off x="0" y="391881"/>
            <a:ext cx="12192000" cy="1325563"/>
          </a:xfrm>
        </p:spPr>
        <p:txBody>
          <a:bodyPr>
            <a:normAutofit/>
          </a:bodyPr>
          <a:lstStyle/>
          <a:p>
            <a:pPr algn="ctr"/>
            <a:r>
              <a:rPr lang="en-US" sz="4000" b="1" dirty="0"/>
              <a:t>Four Water Quality Parameters Have a Long Record</a:t>
            </a:r>
          </a:p>
        </p:txBody>
      </p:sp>
      <p:graphicFrame>
        <p:nvGraphicFramePr>
          <p:cNvPr id="4" name="Content Placeholder 3">
            <a:extLst>
              <a:ext uri="{FF2B5EF4-FFF2-40B4-BE49-F238E27FC236}">
                <a16:creationId xmlns:a16="http://schemas.microsoft.com/office/drawing/2014/main" id="{1A12D673-24DE-DAE2-CCBA-B1E2FB6D0F8A}"/>
              </a:ext>
            </a:extLst>
          </p:cNvPr>
          <p:cNvGraphicFramePr>
            <a:graphicFrameLocks noGrp="1"/>
          </p:cNvGraphicFramePr>
          <p:nvPr>
            <p:ph idx="1"/>
            <p:extLst>
              <p:ext uri="{D42A27DB-BD31-4B8C-83A1-F6EECF244321}">
                <p14:modId xmlns:p14="http://schemas.microsoft.com/office/powerpoint/2010/main" val="529146745"/>
              </p:ext>
            </p:extLst>
          </p:nvPr>
        </p:nvGraphicFramePr>
        <p:xfrm>
          <a:off x="1066800" y="2192594"/>
          <a:ext cx="10058400" cy="3761359"/>
        </p:xfrm>
        <a:graphic>
          <a:graphicData uri="http://schemas.openxmlformats.org/drawingml/2006/table">
            <a:tbl>
              <a:tblPr>
                <a:tableStyleId>{5C22544A-7EE6-4342-B048-85BDC9FD1C3A}</a:tableStyleId>
              </a:tblPr>
              <a:tblGrid>
                <a:gridCol w="3657600">
                  <a:extLst>
                    <a:ext uri="{9D8B030D-6E8A-4147-A177-3AD203B41FA5}">
                      <a16:colId xmlns:a16="http://schemas.microsoft.com/office/drawing/2014/main" val="1134332546"/>
                    </a:ext>
                  </a:extLst>
                </a:gridCol>
                <a:gridCol w="2743200">
                  <a:extLst>
                    <a:ext uri="{9D8B030D-6E8A-4147-A177-3AD203B41FA5}">
                      <a16:colId xmlns:a16="http://schemas.microsoft.com/office/drawing/2014/main" val="1990615751"/>
                    </a:ext>
                  </a:extLst>
                </a:gridCol>
                <a:gridCol w="3657600">
                  <a:extLst>
                    <a:ext uri="{9D8B030D-6E8A-4147-A177-3AD203B41FA5}">
                      <a16:colId xmlns:a16="http://schemas.microsoft.com/office/drawing/2014/main" val="303680989"/>
                    </a:ext>
                  </a:extLst>
                </a:gridCol>
              </a:tblGrid>
              <a:tr h="914400">
                <a:tc>
                  <a:txBody>
                    <a:bodyPr/>
                    <a:lstStyle/>
                    <a:p>
                      <a:pPr marL="0" marR="0" algn="ctr">
                        <a:lnSpc>
                          <a:spcPct val="115000"/>
                        </a:lnSpc>
                        <a:spcAft>
                          <a:spcPts val="800"/>
                        </a:spcAft>
                        <a:buNone/>
                      </a:pPr>
                      <a:r>
                        <a:rPr lang="en-US" sz="3200" kern="100" dirty="0">
                          <a:effectLst/>
                        </a:rPr>
                        <a:t>Parameter</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tc>
                <a:tc>
                  <a:txBody>
                    <a:bodyPr/>
                    <a:lstStyle/>
                    <a:p>
                      <a:pPr marL="0" marR="0" algn="ctr">
                        <a:lnSpc>
                          <a:spcPct val="115000"/>
                        </a:lnSpc>
                        <a:spcAft>
                          <a:spcPts val="800"/>
                        </a:spcAft>
                        <a:buNone/>
                      </a:pPr>
                      <a:r>
                        <a:rPr lang="en-US" sz="3200" kern="100" dirty="0">
                          <a:effectLst/>
                        </a:rPr>
                        <a:t>Trend</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tc>
                <a:tc>
                  <a:txBody>
                    <a:bodyPr/>
                    <a:lstStyle/>
                    <a:p>
                      <a:pPr marL="0" marR="0" algn="ctr">
                        <a:lnSpc>
                          <a:spcPct val="115000"/>
                        </a:lnSpc>
                        <a:spcAft>
                          <a:spcPts val="800"/>
                        </a:spcAft>
                        <a:buNone/>
                      </a:pPr>
                      <a:r>
                        <a:rPr lang="en-US" sz="3200" kern="100" dirty="0">
                          <a:effectLst/>
                        </a:rPr>
                        <a:t>Length of Data Base        (4 or more readings/year)</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tc>
                <a:extLst>
                  <a:ext uri="{0D108BD9-81ED-4DB2-BD59-A6C34878D82A}">
                    <a16:rowId xmlns:a16="http://schemas.microsoft.com/office/drawing/2014/main" val="1020812815"/>
                  </a:ext>
                </a:extLst>
              </a:tr>
              <a:tr h="490481">
                <a:tc>
                  <a:txBody>
                    <a:bodyPr/>
                    <a:lstStyle/>
                    <a:p>
                      <a:pPr marL="0" marR="0">
                        <a:lnSpc>
                          <a:spcPct val="115000"/>
                        </a:lnSpc>
                        <a:spcAft>
                          <a:spcPts val="800"/>
                        </a:spcAft>
                        <a:buNone/>
                      </a:pPr>
                      <a:r>
                        <a:rPr lang="en-US" sz="3200" kern="100" dirty="0">
                          <a:effectLst/>
                        </a:rPr>
                        <a:t>Secchi disc (clarity)</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tc>
                <a:tc>
                  <a:txBody>
                    <a:bodyPr/>
                    <a:lstStyle/>
                    <a:p>
                      <a:pPr marL="0" marR="0" algn="ctr">
                        <a:lnSpc>
                          <a:spcPct val="115000"/>
                        </a:lnSpc>
                        <a:spcAft>
                          <a:spcPts val="800"/>
                        </a:spcAft>
                        <a:buNone/>
                      </a:pPr>
                      <a:r>
                        <a:rPr lang="en-US" sz="3200" kern="100" dirty="0">
                          <a:effectLst/>
                        </a:rPr>
                        <a:t>increase</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tc>
                <a:tc>
                  <a:txBody>
                    <a:bodyPr/>
                    <a:lstStyle/>
                    <a:p>
                      <a:pPr marL="0" marR="0" algn="ctr">
                        <a:lnSpc>
                          <a:spcPct val="115000"/>
                        </a:lnSpc>
                        <a:spcAft>
                          <a:spcPts val="800"/>
                        </a:spcAft>
                        <a:buNone/>
                      </a:pPr>
                      <a:r>
                        <a:rPr lang="en-US" sz="3200" kern="100" dirty="0">
                          <a:effectLst/>
                        </a:rPr>
                        <a:t>70 years</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tc>
                <a:extLst>
                  <a:ext uri="{0D108BD9-81ED-4DB2-BD59-A6C34878D82A}">
                    <a16:rowId xmlns:a16="http://schemas.microsoft.com/office/drawing/2014/main" val="2687780330"/>
                  </a:ext>
                </a:extLst>
              </a:tr>
              <a:tr h="490481">
                <a:tc>
                  <a:txBody>
                    <a:bodyPr/>
                    <a:lstStyle/>
                    <a:p>
                      <a:pPr marL="0" marR="0">
                        <a:lnSpc>
                          <a:spcPct val="115000"/>
                        </a:lnSpc>
                        <a:spcAft>
                          <a:spcPts val="800"/>
                        </a:spcAft>
                        <a:buNone/>
                      </a:pPr>
                      <a:r>
                        <a:rPr lang="en-US" sz="3200" kern="100" dirty="0">
                          <a:effectLst/>
                        </a:rPr>
                        <a:t>Total phosphorus</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tc>
                <a:tc>
                  <a:txBody>
                    <a:bodyPr/>
                    <a:lstStyle/>
                    <a:p>
                      <a:pPr marL="0" marR="0" algn="ctr">
                        <a:lnSpc>
                          <a:spcPct val="115000"/>
                        </a:lnSpc>
                        <a:spcAft>
                          <a:spcPts val="800"/>
                        </a:spcAft>
                        <a:buNone/>
                      </a:pPr>
                      <a:r>
                        <a:rPr lang="en-US" sz="3200" kern="100" dirty="0">
                          <a:effectLst/>
                        </a:rPr>
                        <a:t>decrease</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tc>
                <a:tc>
                  <a:txBody>
                    <a:bodyPr/>
                    <a:lstStyle/>
                    <a:p>
                      <a:pPr marL="0" marR="0" algn="ctr">
                        <a:lnSpc>
                          <a:spcPct val="115000"/>
                        </a:lnSpc>
                        <a:spcAft>
                          <a:spcPts val="800"/>
                        </a:spcAft>
                        <a:buNone/>
                      </a:pPr>
                      <a:r>
                        <a:rPr lang="en-US" sz="3200" kern="100" dirty="0">
                          <a:effectLst/>
                        </a:rPr>
                        <a:t>70 years</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tc>
                <a:extLst>
                  <a:ext uri="{0D108BD9-81ED-4DB2-BD59-A6C34878D82A}">
                    <a16:rowId xmlns:a16="http://schemas.microsoft.com/office/drawing/2014/main" val="1539394654"/>
                  </a:ext>
                </a:extLst>
              </a:tr>
              <a:tr h="490481">
                <a:tc>
                  <a:txBody>
                    <a:bodyPr/>
                    <a:lstStyle/>
                    <a:p>
                      <a:pPr marL="0" marR="0">
                        <a:lnSpc>
                          <a:spcPct val="115000"/>
                        </a:lnSpc>
                        <a:spcAft>
                          <a:spcPts val="800"/>
                        </a:spcAft>
                        <a:buNone/>
                      </a:pPr>
                      <a:r>
                        <a:rPr lang="en-US" sz="3200" kern="100" dirty="0">
                          <a:effectLst/>
                        </a:rPr>
                        <a:t>Chlorophyll </a:t>
                      </a:r>
                      <a:r>
                        <a:rPr lang="en-US" sz="3200" u="sng" kern="100" dirty="0">
                          <a:effectLst/>
                        </a:rPr>
                        <a:t>a</a:t>
                      </a:r>
                      <a:r>
                        <a:rPr lang="en-US" sz="3200" kern="100" dirty="0">
                          <a:effectLst/>
                        </a:rPr>
                        <a:t> (algae)</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tc>
                <a:tc>
                  <a:txBody>
                    <a:bodyPr/>
                    <a:lstStyle/>
                    <a:p>
                      <a:pPr marL="0" marR="0" algn="ctr">
                        <a:lnSpc>
                          <a:spcPct val="115000"/>
                        </a:lnSpc>
                        <a:spcAft>
                          <a:spcPts val="800"/>
                        </a:spcAft>
                        <a:buNone/>
                      </a:pPr>
                      <a:r>
                        <a:rPr lang="en-US" sz="3200" kern="100" dirty="0">
                          <a:effectLst/>
                        </a:rPr>
                        <a:t>decrease</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tc>
                <a:tc>
                  <a:txBody>
                    <a:bodyPr/>
                    <a:lstStyle/>
                    <a:p>
                      <a:pPr marL="0" marR="0" algn="ctr">
                        <a:lnSpc>
                          <a:spcPct val="115000"/>
                        </a:lnSpc>
                        <a:spcAft>
                          <a:spcPts val="800"/>
                        </a:spcAft>
                        <a:buNone/>
                      </a:pPr>
                      <a:r>
                        <a:rPr lang="en-US" sz="3200" kern="100" dirty="0">
                          <a:effectLst/>
                        </a:rPr>
                        <a:t>54 years</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tc>
                <a:extLst>
                  <a:ext uri="{0D108BD9-81ED-4DB2-BD59-A6C34878D82A}">
                    <a16:rowId xmlns:a16="http://schemas.microsoft.com/office/drawing/2014/main" val="4126250890"/>
                  </a:ext>
                </a:extLst>
              </a:tr>
              <a:tr h="490481">
                <a:tc>
                  <a:txBody>
                    <a:bodyPr/>
                    <a:lstStyle/>
                    <a:p>
                      <a:pPr marL="0" marR="0">
                        <a:lnSpc>
                          <a:spcPct val="115000"/>
                        </a:lnSpc>
                        <a:spcAft>
                          <a:spcPts val="800"/>
                        </a:spcAft>
                        <a:buNone/>
                      </a:pPr>
                      <a:r>
                        <a:rPr lang="en-US" sz="3200" kern="100" dirty="0">
                          <a:effectLst/>
                        </a:rPr>
                        <a:t>Chloride</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tc>
                <a:tc>
                  <a:txBody>
                    <a:bodyPr/>
                    <a:lstStyle/>
                    <a:p>
                      <a:pPr marL="0" marR="0" algn="ctr">
                        <a:lnSpc>
                          <a:spcPct val="115000"/>
                        </a:lnSpc>
                        <a:spcAft>
                          <a:spcPts val="800"/>
                        </a:spcAft>
                        <a:buNone/>
                      </a:pPr>
                      <a:r>
                        <a:rPr lang="en-US" sz="3200" kern="100" dirty="0">
                          <a:effectLst/>
                        </a:rPr>
                        <a:t>increase</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tc>
                <a:tc>
                  <a:txBody>
                    <a:bodyPr/>
                    <a:lstStyle/>
                    <a:p>
                      <a:pPr marL="0" marR="0" algn="ctr">
                        <a:lnSpc>
                          <a:spcPct val="115000"/>
                        </a:lnSpc>
                        <a:spcAft>
                          <a:spcPts val="800"/>
                        </a:spcAft>
                        <a:buNone/>
                      </a:pPr>
                      <a:r>
                        <a:rPr lang="en-US" sz="3200" kern="100" dirty="0">
                          <a:effectLst/>
                        </a:rPr>
                        <a:t>70 years</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tc>
                <a:extLst>
                  <a:ext uri="{0D108BD9-81ED-4DB2-BD59-A6C34878D82A}">
                    <a16:rowId xmlns:a16="http://schemas.microsoft.com/office/drawing/2014/main" val="457761095"/>
                  </a:ext>
                </a:extLst>
              </a:tr>
            </a:tbl>
          </a:graphicData>
        </a:graphic>
      </p:graphicFrame>
    </p:spTree>
    <p:extLst>
      <p:ext uri="{BB962C8B-B14F-4D97-AF65-F5344CB8AC3E}">
        <p14:creationId xmlns:p14="http://schemas.microsoft.com/office/powerpoint/2010/main" val="2242904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FDE87-E3C0-F9E1-8CA0-8F2289391E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A2A32D-93C1-C686-4CAE-07186E1A14B0}"/>
              </a:ext>
            </a:extLst>
          </p:cNvPr>
          <p:cNvSpPr>
            <a:spLocks noGrp="1"/>
          </p:cNvSpPr>
          <p:nvPr>
            <p:ph type="title"/>
          </p:nvPr>
        </p:nvSpPr>
        <p:spPr>
          <a:xfrm>
            <a:off x="0" y="18255"/>
            <a:ext cx="12192000" cy="905977"/>
          </a:xfrm>
        </p:spPr>
        <p:txBody>
          <a:bodyPr>
            <a:normAutofit/>
          </a:bodyPr>
          <a:lstStyle/>
          <a:p>
            <a:pPr algn="ctr"/>
            <a:r>
              <a:rPr lang="en-US" sz="4000" b="1" dirty="0"/>
              <a:t>Long Term Secchi Disc Clarity</a:t>
            </a:r>
          </a:p>
        </p:txBody>
      </p:sp>
      <p:pic>
        <p:nvPicPr>
          <p:cNvPr id="5" name="Content Placeholder 4">
            <a:extLst>
              <a:ext uri="{FF2B5EF4-FFF2-40B4-BE49-F238E27FC236}">
                <a16:creationId xmlns:a16="http://schemas.microsoft.com/office/drawing/2014/main" id="{7B28C1A0-E629-0486-B93C-AC0F0BBDF49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2083" t="11425" r="29629" b="65867"/>
          <a:stretch>
            <a:fillRect/>
          </a:stretch>
        </p:blipFill>
        <p:spPr>
          <a:xfrm>
            <a:off x="1066800" y="974486"/>
            <a:ext cx="10058400" cy="5071193"/>
          </a:xfrm>
        </p:spPr>
      </p:pic>
      <p:sp>
        <p:nvSpPr>
          <p:cNvPr id="3" name="TextBox 2">
            <a:extLst>
              <a:ext uri="{FF2B5EF4-FFF2-40B4-BE49-F238E27FC236}">
                <a16:creationId xmlns:a16="http://schemas.microsoft.com/office/drawing/2014/main" id="{742D6CED-1A58-1DA7-809E-4FCB00F0B183}"/>
              </a:ext>
            </a:extLst>
          </p:cNvPr>
          <p:cNvSpPr txBox="1"/>
          <p:nvPr/>
        </p:nvSpPr>
        <p:spPr>
          <a:xfrm>
            <a:off x="1066800" y="6095933"/>
            <a:ext cx="7732630" cy="584775"/>
          </a:xfrm>
          <a:prstGeom prst="rect">
            <a:avLst/>
          </a:prstGeom>
          <a:noFill/>
        </p:spPr>
        <p:txBody>
          <a:bodyPr wrap="none" rtlCol="0">
            <a:spAutoFit/>
          </a:bodyPr>
          <a:lstStyle/>
          <a:p>
            <a:r>
              <a:rPr lang="en-US" sz="3200" dirty="0"/>
              <a:t>Secchi disc clarity less than 1.4 m is impaired.</a:t>
            </a:r>
          </a:p>
        </p:txBody>
      </p:sp>
    </p:spTree>
    <p:extLst>
      <p:ext uri="{BB962C8B-B14F-4D97-AF65-F5344CB8AC3E}">
        <p14:creationId xmlns:p14="http://schemas.microsoft.com/office/powerpoint/2010/main" val="1568070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776E6-C15B-69BC-166C-FD604A7C62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3D1CC1-D36B-CB23-266E-11C39C2DD5E2}"/>
              </a:ext>
            </a:extLst>
          </p:cNvPr>
          <p:cNvSpPr>
            <a:spLocks noGrp="1"/>
          </p:cNvSpPr>
          <p:nvPr>
            <p:ph type="title"/>
          </p:nvPr>
        </p:nvSpPr>
        <p:spPr>
          <a:xfrm>
            <a:off x="0" y="18255"/>
            <a:ext cx="12192000" cy="984635"/>
          </a:xfrm>
        </p:spPr>
        <p:txBody>
          <a:bodyPr>
            <a:normAutofit/>
          </a:bodyPr>
          <a:lstStyle/>
          <a:p>
            <a:pPr algn="ctr"/>
            <a:r>
              <a:rPr lang="en-US" sz="4000" b="1" dirty="0"/>
              <a:t>Long Term Total Phosphorus (Nutrients)</a:t>
            </a:r>
          </a:p>
        </p:txBody>
      </p:sp>
      <p:pic>
        <p:nvPicPr>
          <p:cNvPr id="5" name="Content Placeholder 4">
            <a:extLst>
              <a:ext uri="{FF2B5EF4-FFF2-40B4-BE49-F238E27FC236}">
                <a16:creationId xmlns:a16="http://schemas.microsoft.com/office/drawing/2014/main" id="{BDCA60F2-8686-B418-56A8-BE6241E316D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1401" t="36848" r="29939" b="41403"/>
          <a:stretch>
            <a:fillRect/>
          </a:stretch>
        </p:blipFill>
        <p:spPr>
          <a:xfrm>
            <a:off x="1066800" y="1136406"/>
            <a:ext cx="10058400" cy="4826010"/>
          </a:xfrm>
        </p:spPr>
      </p:pic>
      <p:sp>
        <p:nvSpPr>
          <p:cNvPr id="3" name="TextBox 2">
            <a:extLst>
              <a:ext uri="{FF2B5EF4-FFF2-40B4-BE49-F238E27FC236}">
                <a16:creationId xmlns:a16="http://schemas.microsoft.com/office/drawing/2014/main" id="{3ADB4D14-B907-BAD6-91EA-E959EE55358A}"/>
              </a:ext>
            </a:extLst>
          </p:cNvPr>
          <p:cNvSpPr txBox="1"/>
          <p:nvPr/>
        </p:nvSpPr>
        <p:spPr>
          <a:xfrm>
            <a:off x="1066800" y="6095933"/>
            <a:ext cx="7634269" cy="584775"/>
          </a:xfrm>
          <a:prstGeom prst="rect">
            <a:avLst/>
          </a:prstGeom>
          <a:noFill/>
        </p:spPr>
        <p:txBody>
          <a:bodyPr wrap="none" rtlCol="0">
            <a:spAutoFit/>
          </a:bodyPr>
          <a:lstStyle/>
          <a:p>
            <a:r>
              <a:rPr lang="en-US" sz="3200" dirty="0"/>
              <a:t>Phosphorus greater than 40 ug/l is impaired.</a:t>
            </a:r>
          </a:p>
        </p:txBody>
      </p:sp>
    </p:spTree>
    <p:extLst>
      <p:ext uri="{BB962C8B-B14F-4D97-AF65-F5344CB8AC3E}">
        <p14:creationId xmlns:p14="http://schemas.microsoft.com/office/powerpoint/2010/main" val="39928588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1460</TotalTime>
  <Words>2041</Words>
  <Application>Microsoft Office PowerPoint</Application>
  <PresentationFormat>Widescreen</PresentationFormat>
  <Paragraphs>770</Paragraphs>
  <Slides>39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Calibri Light</vt:lpstr>
      <vt:lpstr>Office Theme</vt:lpstr>
      <vt:lpstr>PowerPoint Presentation</vt:lpstr>
      <vt:lpstr>White Bear Lake  Water Quality and  Lake Use Study 2024</vt:lpstr>
      <vt:lpstr>White Bear Lake Data Summary and Trend Analysis Through 2024</vt:lpstr>
      <vt:lpstr>Water Quality Reviewed in the Trend Analyses</vt:lpstr>
      <vt:lpstr>WBL Lake Levels Have Fluctuated Over the Years</vt:lpstr>
      <vt:lpstr>WBL Lake Levels from 1923 – 2024 (Rainfall and evapotranspiration are factors)</vt:lpstr>
      <vt:lpstr>Four Water Quality Parameters Have a Long Record</vt:lpstr>
      <vt:lpstr>Long Term Secchi Disc Clarity</vt:lpstr>
      <vt:lpstr>Long Term Total Phosphorus (Nutrients)</vt:lpstr>
      <vt:lpstr>Long Term Chlorophyll a (algae)</vt:lpstr>
      <vt:lpstr>Long Term Chlorides</vt:lpstr>
      <vt:lpstr>Aquatic Plant Summary for 1972-2023 Based on Plant Transect Surveys</vt:lpstr>
      <vt:lpstr>Aquatic Plant Management (EWM first observed in 1988)</vt:lpstr>
      <vt:lpstr>EWM First Observed in 1988</vt:lpstr>
      <vt:lpstr>Zebra Mussel Distribution 2023 (First observed in 2014)</vt:lpstr>
      <vt:lpstr>Fish Survey Results From 1954 to 2022</vt:lpstr>
      <vt:lpstr>2024 Summer Lake Use Study for White Bear Lake</vt:lpstr>
      <vt:lpstr>Data Collected for Lake Use</vt:lpstr>
      <vt:lpstr>Public Accesses and Marinas</vt:lpstr>
      <vt:lpstr>Three Marinas on WBL</vt:lpstr>
      <vt:lpstr>Summer Boat Counts for WBL</vt:lpstr>
      <vt:lpstr>Boat Definitions Have Varied From 1999 to 2024</vt:lpstr>
      <vt:lpstr>Watercraft Categories Used Over the Years</vt:lpstr>
      <vt:lpstr>WBL Shoreline Boat Inventory </vt:lpstr>
      <vt:lpstr>Marina Boat Inventory</vt:lpstr>
      <vt:lpstr>Shoreland Structure Inventory</vt:lpstr>
      <vt:lpstr>Boat Launches from Two Accesses and Commercial Bay</vt:lpstr>
      <vt:lpstr>Three Lake Bays Used for Boat Density Observations</vt:lpstr>
      <vt:lpstr>Boat Density on White Bear Lake  (Maximum number of boats of a daily 1.5 hour time interval average)</vt:lpstr>
      <vt:lpstr>MnDNR Boat Inspections and AIS</vt:lpstr>
      <vt:lpstr>Lake Resident Questionnaire: Boat Use</vt:lpstr>
      <vt:lpstr>Lake Resident Questionnaire: Primary Activities on WBL</vt:lpstr>
      <vt:lpstr>2024 Boater Exit Surveys (42 responses) </vt:lpstr>
      <vt:lpstr>2024 Lake Homeowner Surveys (85 responses)</vt:lpstr>
      <vt:lpstr>CONCLUSIONS AND RECOMMENDATIONS (1/3)</vt:lpstr>
      <vt:lpstr>CONCLUSIONS AND RECOMMENDATIONS (2/3)</vt:lpstr>
      <vt:lpstr>CONCLUSIONS AND RECOMMENDATIONS (3/3)</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Connor McComas</dc:creator>
  <cp:lastModifiedBy>Podium</cp:lastModifiedBy>
  <cp:revision>105</cp:revision>
  <cp:lastPrinted>2026-01-21T15:52:34Z</cp:lastPrinted>
  <dcterms:created xsi:type="dcterms:W3CDTF">2026-01-16T13:52:35Z</dcterms:created>
  <dcterms:modified xsi:type="dcterms:W3CDTF">2026-01-27T23:54:54Z</dcterms:modified>
</cp:coreProperties>
</file>